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75" r:id="rId3"/>
  </p:sldMasterIdLst>
  <p:notesMasterIdLst>
    <p:notesMasterId r:id="rId41"/>
  </p:notesMasterIdLst>
  <p:handoutMasterIdLst>
    <p:handoutMasterId r:id="rId42"/>
  </p:handoutMasterIdLst>
  <p:sldIdLst>
    <p:sldId id="390" r:id="rId4"/>
    <p:sldId id="392" r:id="rId5"/>
    <p:sldId id="393" r:id="rId6"/>
    <p:sldId id="386" r:id="rId7"/>
    <p:sldId id="387" r:id="rId8"/>
    <p:sldId id="345" r:id="rId9"/>
    <p:sldId id="349" r:id="rId10"/>
    <p:sldId id="329" r:id="rId11"/>
    <p:sldId id="389" r:id="rId12"/>
    <p:sldId id="354" r:id="rId13"/>
    <p:sldId id="331" r:id="rId14"/>
    <p:sldId id="384" r:id="rId15"/>
    <p:sldId id="323" r:id="rId16"/>
    <p:sldId id="361" r:id="rId17"/>
    <p:sldId id="381" r:id="rId18"/>
    <p:sldId id="366" r:id="rId19"/>
    <p:sldId id="336" r:id="rId20"/>
    <p:sldId id="369" r:id="rId21"/>
    <p:sldId id="375" r:id="rId22"/>
    <p:sldId id="367" r:id="rId23"/>
    <p:sldId id="376" r:id="rId24"/>
    <p:sldId id="285" r:id="rId25"/>
    <p:sldId id="395" r:id="rId26"/>
    <p:sldId id="305" r:id="rId27"/>
    <p:sldId id="314" r:id="rId28"/>
    <p:sldId id="315" r:id="rId29"/>
    <p:sldId id="307" r:id="rId30"/>
    <p:sldId id="309" r:id="rId31"/>
    <p:sldId id="308" r:id="rId32"/>
    <p:sldId id="303" r:id="rId33"/>
    <p:sldId id="397" r:id="rId34"/>
    <p:sldId id="311" r:id="rId35"/>
    <p:sldId id="304" r:id="rId36"/>
    <p:sldId id="398" r:id="rId37"/>
    <p:sldId id="399" r:id="rId38"/>
    <p:sldId id="312" r:id="rId39"/>
    <p:sldId id="39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B230"/>
    <a:srgbClr val="33B5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73" autoAdjust="0"/>
    <p:restoredTop sz="93611" autoAdjust="0"/>
  </p:normalViewPr>
  <p:slideViewPr>
    <p:cSldViewPr>
      <p:cViewPr varScale="1">
        <p:scale>
          <a:sx n="119" d="100"/>
          <a:sy n="119" d="100"/>
        </p:scale>
        <p:origin x="996" y="96"/>
      </p:cViewPr>
      <p:guideLst>
        <p:guide orient="horz" pos="2160"/>
        <p:guide pos="2880"/>
      </p:guideLst>
    </p:cSldViewPr>
  </p:slideViewPr>
  <p:outlineViewPr>
    <p:cViewPr>
      <p:scale>
        <a:sx n="33" d="100"/>
        <a:sy n="33" d="100"/>
      </p:scale>
      <p:origin x="0" y="1130"/>
    </p:cViewPr>
  </p:outlineViewPr>
  <p:notesTextViewPr>
    <p:cViewPr>
      <p:scale>
        <a:sx n="1" d="1"/>
        <a:sy n="1" d="1"/>
      </p:scale>
      <p:origin x="0" y="0"/>
    </p:cViewPr>
  </p:notesTextViewPr>
  <p:sorterViewPr>
    <p:cViewPr>
      <p:scale>
        <a:sx n="100" d="100"/>
        <a:sy n="100" d="100"/>
      </p:scale>
      <p:origin x="0" y="266"/>
    </p:cViewPr>
  </p:sorterViewPr>
  <p:notesViewPr>
    <p:cSldViewPr>
      <p:cViewPr varScale="1">
        <p:scale>
          <a:sx n="61" d="100"/>
          <a:sy n="61" d="100"/>
        </p:scale>
        <p:origin x="-3010" y="-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857047-4A0C-4084-801B-6224B956E95C}" type="doc">
      <dgm:prSet loTypeId="urn:microsoft.com/office/officeart/2005/8/layout/pyramid2" loCatId="pyramid" qsTypeId="urn:microsoft.com/office/officeart/2005/8/quickstyle/simple1" qsCatId="simple" csTypeId="urn:microsoft.com/office/officeart/2005/8/colors/accent1_2" csCatId="accent1"/>
      <dgm:spPr/>
      <dgm:t>
        <a:bodyPr/>
        <a:lstStyle/>
        <a:p>
          <a:endParaRPr lang="el-GR"/>
        </a:p>
      </dgm:t>
    </dgm:pt>
    <dgm:pt modelId="{FE0AB9D0-4E09-4B64-927D-BBEBC26DCBA5}">
      <dgm:prSet/>
      <dgm:spPr/>
      <dgm:t>
        <a:bodyPr/>
        <a:lstStyle/>
        <a:p>
          <a:r>
            <a:rPr lang="el-GR" dirty="0"/>
            <a:t>Υψηλότερη ενεργειακή ασφάλεια για τα νησιά, καθιστώντας τα λιγότερο εξαρτημένα από τις εισαγωγές</a:t>
          </a:r>
        </a:p>
      </dgm:t>
    </dgm:pt>
    <dgm:pt modelId="{30AF01DB-7477-4748-AC9F-D8809707A41B}" type="parTrans" cxnId="{FA1261B9-79A2-4728-A6E4-966718E61CF1}">
      <dgm:prSet/>
      <dgm:spPr/>
      <dgm:t>
        <a:bodyPr/>
        <a:lstStyle/>
        <a:p>
          <a:endParaRPr lang="el-GR"/>
        </a:p>
      </dgm:t>
    </dgm:pt>
    <dgm:pt modelId="{53AF1617-62E3-4341-83AF-2A7718E4D5A5}" type="sibTrans" cxnId="{FA1261B9-79A2-4728-A6E4-966718E61CF1}">
      <dgm:prSet/>
      <dgm:spPr/>
      <dgm:t>
        <a:bodyPr/>
        <a:lstStyle/>
        <a:p>
          <a:endParaRPr lang="el-GR"/>
        </a:p>
      </dgm:t>
    </dgm:pt>
    <dgm:pt modelId="{C2FCB866-5121-4C2E-8E2A-D43B6C5F6504}">
      <dgm:prSet/>
      <dgm:spPr/>
      <dgm:t>
        <a:bodyPr/>
        <a:lstStyle/>
        <a:p>
          <a:r>
            <a:rPr lang="el-GR" dirty="0"/>
            <a:t>Βελτίωση της ποιότητας του αέρα, μείωση των εκπομπών αερίων του θερμοκηπίου και μικρότερη επίδραση στα φυσικά περιβάλλοντα των νησιών</a:t>
          </a:r>
        </a:p>
      </dgm:t>
    </dgm:pt>
    <dgm:pt modelId="{49FE7CFD-33D3-4166-B7E5-9FFEB96C9CE8}" type="parTrans" cxnId="{52CCB85F-027C-44F7-A046-1B2E5A2BC33A}">
      <dgm:prSet/>
      <dgm:spPr/>
      <dgm:t>
        <a:bodyPr/>
        <a:lstStyle/>
        <a:p>
          <a:endParaRPr lang="el-GR"/>
        </a:p>
      </dgm:t>
    </dgm:pt>
    <dgm:pt modelId="{3047E3A6-94DD-4B30-B934-8FFC524E6D0B}" type="sibTrans" cxnId="{52CCB85F-027C-44F7-A046-1B2E5A2BC33A}">
      <dgm:prSet/>
      <dgm:spPr/>
      <dgm:t>
        <a:bodyPr/>
        <a:lstStyle/>
        <a:p>
          <a:endParaRPr lang="el-GR"/>
        </a:p>
      </dgm:t>
    </dgm:pt>
    <dgm:pt modelId="{28E8708B-E61D-4432-A6CC-E62F144018FB}">
      <dgm:prSet/>
      <dgm:spPr/>
      <dgm:t>
        <a:bodyPr/>
        <a:lstStyle/>
        <a:p>
          <a:r>
            <a:rPr lang="el-GR"/>
            <a:t>Δημιουργία νέων θέσεων εργασίας και επιχειρηματικών ευκαιριών, ενισχύοντας την οικονομική αυτάρκεια των νησιών</a:t>
          </a:r>
        </a:p>
      </dgm:t>
    </dgm:pt>
    <dgm:pt modelId="{11075DA4-262F-4719-8B53-67931C4A4545}" type="parTrans" cxnId="{6A984803-A975-4821-A65E-8C2F48FF307D}">
      <dgm:prSet/>
      <dgm:spPr/>
      <dgm:t>
        <a:bodyPr/>
        <a:lstStyle/>
        <a:p>
          <a:endParaRPr lang="el-GR"/>
        </a:p>
      </dgm:t>
    </dgm:pt>
    <dgm:pt modelId="{A3D203D1-6136-43D7-88B0-1338FA270357}" type="sibTrans" cxnId="{6A984803-A975-4821-A65E-8C2F48FF307D}">
      <dgm:prSet/>
      <dgm:spPr/>
      <dgm:t>
        <a:bodyPr/>
        <a:lstStyle/>
        <a:p>
          <a:endParaRPr lang="el-GR"/>
        </a:p>
      </dgm:t>
    </dgm:pt>
    <dgm:pt modelId="{E6948B59-5B8C-4B81-B417-2ADC502DEB14}">
      <dgm:prSet/>
      <dgm:spPr/>
      <dgm:t>
        <a:bodyPr/>
        <a:lstStyle/>
        <a:p>
          <a:r>
            <a:rPr lang="el-GR"/>
            <a:t>Μειωμένα ενεργειακά κόστη</a:t>
          </a:r>
        </a:p>
      </dgm:t>
    </dgm:pt>
    <dgm:pt modelId="{2BCC3988-BEFF-420E-9A01-1FF4993E15DA}" type="parTrans" cxnId="{991415BB-6669-40B4-AE2D-F4A804940035}">
      <dgm:prSet/>
      <dgm:spPr/>
      <dgm:t>
        <a:bodyPr/>
        <a:lstStyle/>
        <a:p>
          <a:endParaRPr lang="el-GR"/>
        </a:p>
      </dgm:t>
    </dgm:pt>
    <dgm:pt modelId="{70CD8637-5C50-4C85-82B1-A6940CDB3350}" type="sibTrans" cxnId="{991415BB-6669-40B4-AE2D-F4A804940035}">
      <dgm:prSet/>
      <dgm:spPr/>
      <dgm:t>
        <a:bodyPr/>
        <a:lstStyle/>
        <a:p>
          <a:endParaRPr lang="el-GR"/>
        </a:p>
      </dgm:t>
    </dgm:pt>
    <dgm:pt modelId="{9AEB1223-F2D3-429D-ADB1-6538D40F4AE8}">
      <dgm:prSet/>
      <dgm:spPr/>
      <dgm:t>
        <a:bodyPr/>
        <a:lstStyle/>
        <a:p>
          <a:r>
            <a:rPr lang="el-GR"/>
            <a:t>Υψηλή διείσδυση ΑΠΕ &amp; συστήματα αποθήκευσης ενέργειας και συστήματα απόκρισης της ζήτησης</a:t>
          </a:r>
          <a:r>
            <a:rPr lang="en-US"/>
            <a:t> </a:t>
          </a:r>
          <a:r>
            <a:rPr lang="el-GR"/>
            <a:t>(</a:t>
          </a:r>
          <a:r>
            <a:rPr lang="en-US"/>
            <a:t>demand response systems</a:t>
          </a:r>
          <a:r>
            <a:rPr lang="el-GR"/>
            <a:t>), ηλεκτροκίνηση</a:t>
          </a:r>
        </a:p>
      </dgm:t>
    </dgm:pt>
    <dgm:pt modelId="{F647FBA6-9BEA-4C96-95F3-FDB6FB307164}" type="parTrans" cxnId="{2AF8803F-72EE-4022-A87A-BCF53D37F499}">
      <dgm:prSet/>
      <dgm:spPr/>
      <dgm:t>
        <a:bodyPr/>
        <a:lstStyle/>
        <a:p>
          <a:endParaRPr lang="el-GR"/>
        </a:p>
      </dgm:t>
    </dgm:pt>
    <dgm:pt modelId="{438AC5DA-6F8D-46D4-9FF5-4A65800E6949}" type="sibTrans" cxnId="{2AF8803F-72EE-4022-A87A-BCF53D37F499}">
      <dgm:prSet/>
      <dgm:spPr/>
      <dgm:t>
        <a:bodyPr/>
        <a:lstStyle/>
        <a:p>
          <a:endParaRPr lang="el-GR"/>
        </a:p>
      </dgm:t>
    </dgm:pt>
    <dgm:pt modelId="{97EE44C1-85C7-45BD-A6EE-F289FD0F8F97}">
      <dgm:prSet/>
      <dgm:spPr/>
      <dgm:t>
        <a:bodyPr/>
        <a:lstStyle/>
        <a:p>
          <a:r>
            <a:rPr lang="en-US"/>
            <a:t>E</a:t>
          </a:r>
          <a:r>
            <a:rPr lang="el-GR"/>
            <a:t>ξοικονόμηση ενέργειας</a:t>
          </a:r>
        </a:p>
      </dgm:t>
    </dgm:pt>
    <dgm:pt modelId="{F2A57DC4-22B7-43F8-8CB0-FE91912EC775}" type="parTrans" cxnId="{7E127159-ADF6-49E2-944A-39103C54814D}">
      <dgm:prSet/>
      <dgm:spPr/>
      <dgm:t>
        <a:bodyPr/>
        <a:lstStyle/>
        <a:p>
          <a:endParaRPr lang="el-GR"/>
        </a:p>
      </dgm:t>
    </dgm:pt>
    <dgm:pt modelId="{93414E63-AEFE-4375-97E5-3EE7121BC38F}" type="sibTrans" cxnId="{7E127159-ADF6-49E2-944A-39103C54814D}">
      <dgm:prSet/>
      <dgm:spPr/>
      <dgm:t>
        <a:bodyPr/>
        <a:lstStyle/>
        <a:p>
          <a:endParaRPr lang="el-GR"/>
        </a:p>
      </dgm:t>
    </dgm:pt>
    <dgm:pt modelId="{8BC46783-6426-4AD2-B15E-F2EEE5390525}" type="pres">
      <dgm:prSet presAssocID="{3E857047-4A0C-4084-801B-6224B956E95C}" presName="compositeShape" presStyleCnt="0">
        <dgm:presLayoutVars>
          <dgm:dir/>
          <dgm:resizeHandles/>
        </dgm:presLayoutVars>
      </dgm:prSet>
      <dgm:spPr/>
      <dgm:t>
        <a:bodyPr/>
        <a:lstStyle/>
        <a:p>
          <a:endParaRPr lang="en-US"/>
        </a:p>
      </dgm:t>
    </dgm:pt>
    <dgm:pt modelId="{0B350615-83F6-41F7-8AE7-1009F40FCAE0}" type="pres">
      <dgm:prSet presAssocID="{3E857047-4A0C-4084-801B-6224B956E95C}" presName="pyramid" presStyleLbl="node1" presStyleIdx="0" presStyleCnt="1" custLinFactNeighborX="-464" custLinFactNeighborY="-2108"/>
      <dgm:spPr/>
    </dgm:pt>
    <dgm:pt modelId="{E15AA661-532B-4EC1-8B07-ED28311D96FC}" type="pres">
      <dgm:prSet presAssocID="{3E857047-4A0C-4084-801B-6224B956E95C}" presName="theList" presStyleCnt="0"/>
      <dgm:spPr/>
    </dgm:pt>
    <dgm:pt modelId="{666AE37A-1A5A-419E-BB06-53C02E5815FD}" type="pres">
      <dgm:prSet presAssocID="{FE0AB9D0-4E09-4B64-927D-BBEBC26DCBA5}" presName="aNode" presStyleLbl="fgAcc1" presStyleIdx="0" presStyleCnt="6">
        <dgm:presLayoutVars>
          <dgm:bulletEnabled val="1"/>
        </dgm:presLayoutVars>
      </dgm:prSet>
      <dgm:spPr/>
      <dgm:t>
        <a:bodyPr/>
        <a:lstStyle/>
        <a:p>
          <a:endParaRPr lang="en-US"/>
        </a:p>
      </dgm:t>
    </dgm:pt>
    <dgm:pt modelId="{30AFD19A-26D1-4516-B0F1-9AB2C9993D14}" type="pres">
      <dgm:prSet presAssocID="{FE0AB9D0-4E09-4B64-927D-BBEBC26DCBA5}" presName="aSpace" presStyleCnt="0"/>
      <dgm:spPr/>
    </dgm:pt>
    <dgm:pt modelId="{940DF190-1263-48E3-9522-C212BB917FCC}" type="pres">
      <dgm:prSet presAssocID="{C2FCB866-5121-4C2E-8E2A-D43B6C5F6504}" presName="aNode" presStyleLbl="fgAcc1" presStyleIdx="1" presStyleCnt="6">
        <dgm:presLayoutVars>
          <dgm:bulletEnabled val="1"/>
        </dgm:presLayoutVars>
      </dgm:prSet>
      <dgm:spPr/>
      <dgm:t>
        <a:bodyPr/>
        <a:lstStyle/>
        <a:p>
          <a:endParaRPr lang="en-US"/>
        </a:p>
      </dgm:t>
    </dgm:pt>
    <dgm:pt modelId="{C5321DF2-F457-4E49-9164-81FAF245DB15}" type="pres">
      <dgm:prSet presAssocID="{C2FCB866-5121-4C2E-8E2A-D43B6C5F6504}" presName="aSpace" presStyleCnt="0"/>
      <dgm:spPr/>
    </dgm:pt>
    <dgm:pt modelId="{2392E2FA-1890-4F85-B721-0BABBE264F70}" type="pres">
      <dgm:prSet presAssocID="{28E8708B-E61D-4432-A6CC-E62F144018FB}" presName="aNode" presStyleLbl="fgAcc1" presStyleIdx="2" presStyleCnt="6">
        <dgm:presLayoutVars>
          <dgm:bulletEnabled val="1"/>
        </dgm:presLayoutVars>
      </dgm:prSet>
      <dgm:spPr/>
      <dgm:t>
        <a:bodyPr/>
        <a:lstStyle/>
        <a:p>
          <a:endParaRPr lang="en-US"/>
        </a:p>
      </dgm:t>
    </dgm:pt>
    <dgm:pt modelId="{9323B929-978C-462E-8F52-745DE2772329}" type="pres">
      <dgm:prSet presAssocID="{28E8708B-E61D-4432-A6CC-E62F144018FB}" presName="aSpace" presStyleCnt="0"/>
      <dgm:spPr/>
    </dgm:pt>
    <dgm:pt modelId="{7EB44BA9-D3D3-44BB-B5F7-8AEE0BB40B4A}" type="pres">
      <dgm:prSet presAssocID="{E6948B59-5B8C-4B81-B417-2ADC502DEB14}" presName="aNode" presStyleLbl="fgAcc1" presStyleIdx="3" presStyleCnt="6">
        <dgm:presLayoutVars>
          <dgm:bulletEnabled val="1"/>
        </dgm:presLayoutVars>
      </dgm:prSet>
      <dgm:spPr/>
      <dgm:t>
        <a:bodyPr/>
        <a:lstStyle/>
        <a:p>
          <a:endParaRPr lang="en-US"/>
        </a:p>
      </dgm:t>
    </dgm:pt>
    <dgm:pt modelId="{9AB29C62-F04E-4B33-B4AB-370400CAB3CF}" type="pres">
      <dgm:prSet presAssocID="{E6948B59-5B8C-4B81-B417-2ADC502DEB14}" presName="aSpace" presStyleCnt="0"/>
      <dgm:spPr/>
    </dgm:pt>
    <dgm:pt modelId="{920FFB60-528F-40FF-A260-ED66032A61E6}" type="pres">
      <dgm:prSet presAssocID="{9AEB1223-F2D3-429D-ADB1-6538D40F4AE8}" presName="aNode" presStyleLbl="fgAcc1" presStyleIdx="4" presStyleCnt="6">
        <dgm:presLayoutVars>
          <dgm:bulletEnabled val="1"/>
        </dgm:presLayoutVars>
      </dgm:prSet>
      <dgm:spPr/>
      <dgm:t>
        <a:bodyPr/>
        <a:lstStyle/>
        <a:p>
          <a:endParaRPr lang="en-US"/>
        </a:p>
      </dgm:t>
    </dgm:pt>
    <dgm:pt modelId="{1B203266-6E73-4011-9891-36FD01C17F09}" type="pres">
      <dgm:prSet presAssocID="{9AEB1223-F2D3-429D-ADB1-6538D40F4AE8}" presName="aSpace" presStyleCnt="0"/>
      <dgm:spPr/>
    </dgm:pt>
    <dgm:pt modelId="{ED09EB1A-24E0-4C85-94B2-2C90A2D6627C}" type="pres">
      <dgm:prSet presAssocID="{97EE44C1-85C7-45BD-A6EE-F289FD0F8F97}" presName="aNode" presStyleLbl="fgAcc1" presStyleIdx="5" presStyleCnt="6">
        <dgm:presLayoutVars>
          <dgm:bulletEnabled val="1"/>
        </dgm:presLayoutVars>
      </dgm:prSet>
      <dgm:spPr/>
      <dgm:t>
        <a:bodyPr/>
        <a:lstStyle/>
        <a:p>
          <a:endParaRPr lang="en-US"/>
        </a:p>
      </dgm:t>
    </dgm:pt>
    <dgm:pt modelId="{901F093D-8F08-4BE6-9E36-71970C426494}" type="pres">
      <dgm:prSet presAssocID="{97EE44C1-85C7-45BD-A6EE-F289FD0F8F97}" presName="aSpace" presStyleCnt="0"/>
      <dgm:spPr/>
    </dgm:pt>
  </dgm:ptLst>
  <dgm:cxnLst>
    <dgm:cxn modelId="{7E127159-ADF6-49E2-944A-39103C54814D}" srcId="{3E857047-4A0C-4084-801B-6224B956E95C}" destId="{97EE44C1-85C7-45BD-A6EE-F289FD0F8F97}" srcOrd="5" destOrd="0" parTransId="{F2A57DC4-22B7-43F8-8CB0-FE91912EC775}" sibTransId="{93414E63-AEFE-4375-97E5-3EE7121BC38F}"/>
    <dgm:cxn modelId="{903B16E7-3FE0-4CE2-BF9C-AA489BD5322D}" type="presOf" srcId="{9AEB1223-F2D3-429D-ADB1-6538D40F4AE8}" destId="{920FFB60-528F-40FF-A260-ED66032A61E6}" srcOrd="0" destOrd="0" presId="urn:microsoft.com/office/officeart/2005/8/layout/pyramid2"/>
    <dgm:cxn modelId="{6A984803-A975-4821-A65E-8C2F48FF307D}" srcId="{3E857047-4A0C-4084-801B-6224B956E95C}" destId="{28E8708B-E61D-4432-A6CC-E62F144018FB}" srcOrd="2" destOrd="0" parTransId="{11075DA4-262F-4719-8B53-67931C4A4545}" sibTransId="{A3D203D1-6136-43D7-88B0-1338FA270357}"/>
    <dgm:cxn modelId="{05788DC1-DC41-4471-A379-5507C1E85EFD}" type="presOf" srcId="{FE0AB9D0-4E09-4B64-927D-BBEBC26DCBA5}" destId="{666AE37A-1A5A-419E-BB06-53C02E5815FD}" srcOrd="0" destOrd="0" presId="urn:microsoft.com/office/officeart/2005/8/layout/pyramid2"/>
    <dgm:cxn modelId="{FAEBE2BA-3E9D-4FD1-9E26-D984159C41C9}" type="presOf" srcId="{97EE44C1-85C7-45BD-A6EE-F289FD0F8F97}" destId="{ED09EB1A-24E0-4C85-94B2-2C90A2D6627C}" srcOrd="0" destOrd="0" presId="urn:microsoft.com/office/officeart/2005/8/layout/pyramid2"/>
    <dgm:cxn modelId="{6E31F2E5-2B24-47BC-8E9C-E5367FE67C8B}" type="presOf" srcId="{28E8708B-E61D-4432-A6CC-E62F144018FB}" destId="{2392E2FA-1890-4F85-B721-0BABBE264F70}" srcOrd="0" destOrd="0" presId="urn:microsoft.com/office/officeart/2005/8/layout/pyramid2"/>
    <dgm:cxn modelId="{56342638-8370-4167-9B91-F8E72896789A}" type="presOf" srcId="{3E857047-4A0C-4084-801B-6224B956E95C}" destId="{8BC46783-6426-4AD2-B15E-F2EEE5390525}" srcOrd="0" destOrd="0" presId="urn:microsoft.com/office/officeart/2005/8/layout/pyramid2"/>
    <dgm:cxn modelId="{52CCB85F-027C-44F7-A046-1B2E5A2BC33A}" srcId="{3E857047-4A0C-4084-801B-6224B956E95C}" destId="{C2FCB866-5121-4C2E-8E2A-D43B6C5F6504}" srcOrd="1" destOrd="0" parTransId="{49FE7CFD-33D3-4166-B7E5-9FFEB96C9CE8}" sibTransId="{3047E3A6-94DD-4B30-B934-8FFC524E6D0B}"/>
    <dgm:cxn modelId="{1F6A5913-884B-491F-8F5E-C49DDDB01D41}" type="presOf" srcId="{C2FCB866-5121-4C2E-8E2A-D43B6C5F6504}" destId="{940DF190-1263-48E3-9522-C212BB917FCC}" srcOrd="0" destOrd="0" presId="urn:microsoft.com/office/officeart/2005/8/layout/pyramid2"/>
    <dgm:cxn modelId="{F09A2169-8861-421D-B899-762664AAF5F7}" type="presOf" srcId="{E6948B59-5B8C-4B81-B417-2ADC502DEB14}" destId="{7EB44BA9-D3D3-44BB-B5F7-8AEE0BB40B4A}" srcOrd="0" destOrd="0" presId="urn:microsoft.com/office/officeart/2005/8/layout/pyramid2"/>
    <dgm:cxn modelId="{991415BB-6669-40B4-AE2D-F4A804940035}" srcId="{3E857047-4A0C-4084-801B-6224B956E95C}" destId="{E6948B59-5B8C-4B81-B417-2ADC502DEB14}" srcOrd="3" destOrd="0" parTransId="{2BCC3988-BEFF-420E-9A01-1FF4993E15DA}" sibTransId="{70CD8637-5C50-4C85-82B1-A6940CDB3350}"/>
    <dgm:cxn modelId="{2AF8803F-72EE-4022-A87A-BCF53D37F499}" srcId="{3E857047-4A0C-4084-801B-6224B956E95C}" destId="{9AEB1223-F2D3-429D-ADB1-6538D40F4AE8}" srcOrd="4" destOrd="0" parTransId="{F647FBA6-9BEA-4C96-95F3-FDB6FB307164}" sibTransId="{438AC5DA-6F8D-46D4-9FF5-4A65800E6949}"/>
    <dgm:cxn modelId="{FA1261B9-79A2-4728-A6E4-966718E61CF1}" srcId="{3E857047-4A0C-4084-801B-6224B956E95C}" destId="{FE0AB9D0-4E09-4B64-927D-BBEBC26DCBA5}" srcOrd="0" destOrd="0" parTransId="{30AF01DB-7477-4748-AC9F-D8809707A41B}" sibTransId="{53AF1617-62E3-4341-83AF-2A7718E4D5A5}"/>
    <dgm:cxn modelId="{456D8749-4144-4692-9065-2214D0648A4A}" type="presParOf" srcId="{8BC46783-6426-4AD2-B15E-F2EEE5390525}" destId="{0B350615-83F6-41F7-8AE7-1009F40FCAE0}" srcOrd="0" destOrd="0" presId="urn:microsoft.com/office/officeart/2005/8/layout/pyramid2"/>
    <dgm:cxn modelId="{51BB1AE1-CC5A-472F-801C-78B18A4397AC}" type="presParOf" srcId="{8BC46783-6426-4AD2-B15E-F2EEE5390525}" destId="{E15AA661-532B-4EC1-8B07-ED28311D96FC}" srcOrd="1" destOrd="0" presId="urn:microsoft.com/office/officeart/2005/8/layout/pyramid2"/>
    <dgm:cxn modelId="{0A9454C4-3D71-4286-BD4C-07C67D0A0361}" type="presParOf" srcId="{E15AA661-532B-4EC1-8B07-ED28311D96FC}" destId="{666AE37A-1A5A-419E-BB06-53C02E5815FD}" srcOrd="0" destOrd="0" presId="urn:microsoft.com/office/officeart/2005/8/layout/pyramid2"/>
    <dgm:cxn modelId="{1DB3696C-0617-41A8-9B67-BF5459BE3BFC}" type="presParOf" srcId="{E15AA661-532B-4EC1-8B07-ED28311D96FC}" destId="{30AFD19A-26D1-4516-B0F1-9AB2C9993D14}" srcOrd="1" destOrd="0" presId="urn:microsoft.com/office/officeart/2005/8/layout/pyramid2"/>
    <dgm:cxn modelId="{8D49BB5D-B058-46E1-A9DF-5008355BC516}" type="presParOf" srcId="{E15AA661-532B-4EC1-8B07-ED28311D96FC}" destId="{940DF190-1263-48E3-9522-C212BB917FCC}" srcOrd="2" destOrd="0" presId="urn:microsoft.com/office/officeart/2005/8/layout/pyramid2"/>
    <dgm:cxn modelId="{39B25BBC-BF1F-42AA-9908-51BBBCE0C7F7}" type="presParOf" srcId="{E15AA661-532B-4EC1-8B07-ED28311D96FC}" destId="{C5321DF2-F457-4E49-9164-81FAF245DB15}" srcOrd="3" destOrd="0" presId="urn:microsoft.com/office/officeart/2005/8/layout/pyramid2"/>
    <dgm:cxn modelId="{3ED1EC63-09BF-404A-B5C8-ACD662E13FA5}" type="presParOf" srcId="{E15AA661-532B-4EC1-8B07-ED28311D96FC}" destId="{2392E2FA-1890-4F85-B721-0BABBE264F70}" srcOrd="4" destOrd="0" presId="urn:microsoft.com/office/officeart/2005/8/layout/pyramid2"/>
    <dgm:cxn modelId="{17E74E79-F60E-4D91-B349-65D62F1DF278}" type="presParOf" srcId="{E15AA661-532B-4EC1-8B07-ED28311D96FC}" destId="{9323B929-978C-462E-8F52-745DE2772329}" srcOrd="5" destOrd="0" presId="urn:microsoft.com/office/officeart/2005/8/layout/pyramid2"/>
    <dgm:cxn modelId="{C2DACD97-D69A-4141-9816-771B2D948D68}" type="presParOf" srcId="{E15AA661-532B-4EC1-8B07-ED28311D96FC}" destId="{7EB44BA9-D3D3-44BB-B5F7-8AEE0BB40B4A}" srcOrd="6" destOrd="0" presId="urn:microsoft.com/office/officeart/2005/8/layout/pyramid2"/>
    <dgm:cxn modelId="{DC026451-3D42-4AA1-BC25-68FE441E073A}" type="presParOf" srcId="{E15AA661-532B-4EC1-8B07-ED28311D96FC}" destId="{9AB29C62-F04E-4B33-B4AB-370400CAB3CF}" srcOrd="7" destOrd="0" presId="urn:microsoft.com/office/officeart/2005/8/layout/pyramid2"/>
    <dgm:cxn modelId="{7C218D40-B0CE-42C2-BBA0-00BAC950336E}" type="presParOf" srcId="{E15AA661-532B-4EC1-8B07-ED28311D96FC}" destId="{920FFB60-528F-40FF-A260-ED66032A61E6}" srcOrd="8" destOrd="0" presId="urn:microsoft.com/office/officeart/2005/8/layout/pyramid2"/>
    <dgm:cxn modelId="{09E76937-19F7-482E-9FD0-20FD077D58DD}" type="presParOf" srcId="{E15AA661-532B-4EC1-8B07-ED28311D96FC}" destId="{1B203266-6E73-4011-9891-36FD01C17F09}" srcOrd="9" destOrd="0" presId="urn:microsoft.com/office/officeart/2005/8/layout/pyramid2"/>
    <dgm:cxn modelId="{039E0286-7632-495A-847B-07DE805E2EB9}" type="presParOf" srcId="{E15AA661-532B-4EC1-8B07-ED28311D96FC}" destId="{ED09EB1A-24E0-4C85-94B2-2C90A2D6627C}" srcOrd="10" destOrd="0" presId="urn:microsoft.com/office/officeart/2005/8/layout/pyramid2"/>
    <dgm:cxn modelId="{D0EC6133-3B19-417A-8F0D-3E3A05CD33A5}" type="presParOf" srcId="{E15AA661-532B-4EC1-8B07-ED28311D96FC}" destId="{901F093D-8F08-4BE6-9E36-71970C426494}"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A36A89-21FD-420E-BCD2-F4FE77C4BC6C}"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l-GR"/>
        </a:p>
      </dgm:t>
    </dgm:pt>
    <dgm:pt modelId="{A2B39642-0748-45FC-B0D7-DAC8A31E9BAE}">
      <dgm:prSet/>
      <dgm:spPr/>
      <dgm:t>
        <a:bodyPr/>
        <a:lstStyle/>
        <a:p>
          <a:r>
            <a:rPr lang="el-GR"/>
            <a:t>Ναι γιατί η τεχνολογία που θα το επιτρέψει  εξελίσσεται ταχύτατα και καθίσταται ανταγωνιστική </a:t>
          </a:r>
        </a:p>
      </dgm:t>
    </dgm:pt>
    <dgm:pt modelId="{C01E6F73-956B-4E2C-8DF7-7E2B6488102E}" type="parTrans" cxnId="{51B408E9-AF58-47C3-872F-6E40C94C3C27}">
      <dgm:prSet/>
      <dgm:spPr/>
      <dgm:t>
        <a:bodyPr/>
        <a:lstStyle/>
        <a:p>
          <a:endParaRPr lang="el-GR"/>
        </a:p>
      </dgm:t>
    </dgm:pt>
    <dgm:pt modelId="{CCB1B45D-748E-4068-9660-8C41A0310263}" type="sibTrans" cxnId="{51B408E9-AF58-47C3-872F-6E40C94C3C27}">
      <dgm:prSet/>
      <dgm:spPr/>
      <dgm:t>
        <a:bodyPr/>
        <a:lstStyle/>
        <a:p>
          <a:endParaRPr lang="el-GR"/>
        </a:p>
      </dgm:t>
    </dgm:pt>
    <dgm:pt modelId="{E95C95B4-2C79-4BDF-8E75-78BCE4F0E3A7}">
      <dgm:prSet/>
      <dgm:spPr/>
      <dgm:t>
        <a:bodyPr/>
        <a:lstStyle/>
        <a:p>
          <a:r>
            <a:rPr lang="el-GR"/>
            <a:t>Αποθήκευση ενέργειας (μπαταρίες, υδρογόνο)- απαντά στα όρια διείσδυσης ΑΠΕ σε αυτόνομα νησιωτικά συστήματα λόγω στοχαστικότητας τους  </a:t>
          </a:r>
        </a:p>
      </dgm:t>
    </dgm:pt>
    <dgm:pt modelId="{B9829B68-FE87-4247-97F8-4CCB7ABE6070}" type="parTrans" cxnId="{50E58EF6-47E5-44B8-A484-4C8DC4FE4268}">
      <dgm:prSet/>
      <dgm:spPr/>
      <dgm:t>
        <a:bodyPr/>
        <a:lstStyle/>
        <a:p>
          <a:endParaRPr lang="el-GR"/>
        </a:p>
      </dgm:t>
    </dgm:pt>
    <dgm:pt modelId="{0D6642EB-3E3E-468F-9B44-2E6FB349F9E8}" type="sibTrans" cxnId="{50E58EF6-47E5-44B8-A484-4C8DC4FE4268}">
      <dgm:prSet/>
      <dgm:spPr/>
      <dgm:t>
        <a:bodyPr/>
        <a:lstStyle/>
        <a:p>
          <a:endParaRPr lang="el-GR"/>
        </a:p>
      </dgm:t>
    </dgm:pt>
    <dgm:pt modelId="{205CFF28-A353-4585-AA52-26B2E648C271}">
      <dgm:prSet/>
      <dgm:spPr/>
      <dgm:t>
        <a:bodyPr/>
        <a:lstStyle/>
        <a:p>
          <a:r>
            <a:rPr lang="el-GR"/>
            <a:t>Υδρογόνο ως καύσιμο (βιομηχανία, μεταφορές, κτίρια, παραγωγή ενέργειας)</a:t>
          </a:r>
        </a:p>
      </dgm:t>
    </dgm:pt>
    <dgm:pt modelId="{ED78F0A1-B41D-4897-840F-8EF8EC03462B}" type="parTrans" cxnId="{9B716018-5FF8-4FF2-8317-8B3893F510F8}">
      <dgm:prSet/>
      <dgm:spPr/>
      <dgm:t>
        <a:bodyPr/>
        <a:lstStyle/>
        <a:p>
          <a:endParaRPr lang="el-GR"/>
        </a:p>
      </dgm:t>
    </dgm:pt>
    <dgm:pt modelId="{F7A8C73C-9AF3-4ED3-89DD-BB91B858B119}" type="sibTrans" cxnId="{9B716018-5FF8-4FF2-8317-8B3893F510F8}">
      <dgm:prSet/>
      <dgm:spPr/>
      <dgm:t>
        <a:bodyPr/>
        <a:lstStyle/>
        <a:p>
          <a:endParaRPr lang="el-GR"/>
        </a:p>
      </dgm:t>
    </dgm:pt>
    <dgm:pt modelId="{99EEB47F-4CD4-4C17-9311-447224F7A6FB}">
      <dgm:prSet/>
      <dgm:spPr/>
      <dgm:t>
        <a:bodyPr/>
        <a:lstStyle/>
        <a:p>
          <a:r>
            <a:rPr lang="el-GR"/>
            <a:t>Βιοκαύσιμα</a:t>
          </a:r>
          <a:r>
            <a:rPr lang="en-US" b="0"/>
            <a:t>;</a:t>
          </a:r>
          <a:endParaRPr lang="el-GR"/>
        </a:p>
      </dgm:t>
    </dgm:pt>
    <dgm:pt modelId="{D4E08D26-2F7F-48A2-B1B1-04EA0222AD6E}" type="parTrans" cxnId="{A18A4FEE-2F10-4141-B0BE-423C0CB24265}">
      <dgm:prSet/>
      <dgm:spPr/>
      <dgm:t>
        <a:bodyPr/>
        <a:lstStyle/>
        <a:p>
          <a:endParaRPr lang="el-GR"/>
        </a:p>
      </dgm:t>
    </dgm:pt>
    <dgm:pt modelId="{622E1133-820D-4516-AF66-F6976150B387}" type="sibTrans" cxnId="{A18A4FEE-2F10-4141-B0BE-423C0CB24265}">
      <dgm:prSet/>
      <dgm:spPr/>
      <dgm:t>
        <a:bodyPr/>
        <a:lstStyle/>
        <a:p>
          <a:endParaRPr lang="el-GR"/>
        </a:p>
      </dgm:t>
    </dgm:pt>
    <dgm:pt modelId="{71F88ACF-257F-48C7-AA67-B29BBAC559EA}">
      <dgm:prSet/>
      <dgm:spPr/>
      <dgm:t>
        <a:bodyPr/>
        <a:lstStyle/>
        <a:p>
          <a:r>
            <a:rPr lang="el-GR"/>
            <a:t>Υπεράκτια αιολικά πάρκα</a:t>
          </a:r>
        </a:p>
      </dgm:t>
    </dgm:pt>
    <dgm:pt modelId="{E5C1BAAE-D28E-4EC7-B369-8F6F8124E156}" type="parTrans" cxnId="{332CFC5C-3BFB-475A-A22C-9DD140C8B906}">
      <dgm:prSet/>
      <dgm:spPr/>
      <dgm:t>
        <a:bodyPr/>
        <a:lstStyle/>
        <a:p>
          <a:endParaRPr lang="el-GR"/>
        </a:p>
      </dgm:t>
    </dgm:pt>
    <dgm:pt modelId="{85B7D198-9AE8-419E-B51D-1257ABB3EC6E}" type="sibTrans" cxnId="{332CFC5C-3BFB-475A-A22C-9DD140C8B906}">
      <dgm:prSet/>
      <dgm:spPr/>
      <dgm:t>
        <a:bodyPr/>
        <a:lstStyle/>
        <a:p>
          <a:endParaRPr lang="el-GR"/>
        </a:p>
      </dgm:t>
    </dgm:pt>
    <dgm:pt modelId="{C7575176-47FA-49A8-93A1-91BDF328DA86}">
      <dgm:prSet/>
      <dgm:spPr/>
      <dgm:t>
        <a:bodyPr/>
        <a:lstStyle/>
        <a:p>
          <a:r>
            <a:rPr lang="el-GR"/>
            <a:t>Έξυπνα δίκτυα</a:t>
          </a:r>
          <a:r>
            <a:rPr lang="en-US" b="0"/>
            <a:t>.</a:t>
          </a:r>
          <a:endParaRPr lang="el-GR"/>
        </a:p>
      </dgm:t>
    </dgm:pt>
    <dgm:pt modelId="{548EC070-A002-47C2-B44D-9CCEF2F00C0C}" type="parTrans" cxnId="{53FF31C2-118B-4615-AA4C-3DA17171791A}">
      <dgm:prSet/>
      <dgm:spPr/>
      <dgm:t>
        <a:bodyPr/>
        <a:lstStyle/>
        <a:p>
          <a:endParaRPr lang="el-GR"/>
        </a:p>
      </dgm:t>
    </dgm:pt>
    <dgm:pt modelId="{DC49423F-0147-4BC3-9F87-D980E2E6E36F}" type="sibTrans" cxnId="{53FF31C2-118B-4615-AA4C-3DA17171791A}">
      <dgm:prSet/>
      <dgm:spPr/>
      <dgm:t>
        <a:bodyPr/>
        <a:lstStyle/>
        <a:p>
          <a:endParaRPr lang="el-GR"/>
        </a:p>
      </dgm:t>
    </dgm:pt>
    <dgm:pt modelId="{E5E85670-9A11-4687-8326-0682C801CBC6}" type="pres">
      <dgm:prSet presAssocID="{2FA36A89-21FD-420E-BCD2-F4FE77C4BC6C}" presName="Name0" presStyleCnt="0">
        <dgm:presLayoutVars>
          <dgm:dir/>
          <dgm:animLvl val="lvl"/>
          <dgm:resizeHandles val="exact"/>
        </dgm:presLayoutVars>
      </dgm:prSet>
      <dgm:spPr/>
      <dgm:t>
        <a:bodyPr/>
        <a:lstStyle/>
        <a:p>
          <a:endParaRPr lang="en-US"/>
        </a:p>
      </dgm:t>
    </dgm:pt>
    <dgm:pt modelId="{DA1D3DA3-EFFC-403D-A6AD-E3383A11EA46}" type="pres">
      <dgm:prSet presAssocID="{A2B39642-0748-45FC-B0D7-DAC8A31E9BAE}" presName="composite" presStyleCnt="0"/>
      <dgm:spPr/>
    </dgm:pt>
    <dgm:pt modelId="{7DA107B0-7302-4365-BD70-1FA231F4D5B0}" type="pres">
      <dgm:prSet presAssocID="{A2B39642-0748-45FC-B0D7-DAC8A31E9BAE}" presName="parTx" presStyleLbl="alignNode1" presStyleIdx="0" presStyleCnt="1">
        <dgm:presLayoutVars>
          <dgm:chMax val="0"/>
          <dgm:chPref val="0"/>
          <dgm:bulletEnabled val="1"/>
        </dgm:presLayoutVars>
      </dgm:prSet>
      <dgm:spPr/>
      <dgm:t>
        <a:bodyPr/>
        <a:lstStyle/>
        <a:p>
          <a:endParaRPr lang="en-US"/>
        </a:p>
      </dgm:t>
    </dgm:pt>
    <dgm:pt modelId="{D7CCC047-C9EE-4D1D-83FF-BC637BD846D7}" type="pres">
      <dgm:prSet presAssocID="{A2B39642-0748-45FC-B0D7-DAC8A31E9BAE}" presName="desTx" presStyleLbl="alignAccFollowNode1" presStyleIdx="0" presStyleCnt="1">
        <dgm:presLayoutVars>
          <dgm:bulletEnabled val="1"/>
        </dgm:presLayoutVars>
      </dgm:prSet>
      <dgm:spPr/>
      <dgm:t>
        <a:bodyPr/>
        <a:lstStyle/>
        <a:p>
          <a:endParaRPr lang="en-US"/>
        </a:p>
      </dgm:t>
    </dgm:pt>
  </dgm:ptLst>
  <dgm:cxnLst>
    <dgm:cxn modelId="{7FC8ACC3-536C-4FB8-A133-FD8F7614C009}" type="presOf" srcId="{71F88ACF-257F-48C7-AA67-B29BBAC559EA}" destId="{D7CCC047-C9EE-4D1D-83FF-BC637BD846D7}" srcOrd="0" destOrd="3" presId="urn:microsoft.com/office/officeart/2005/8/layout/hList1"/>
    <dgm:cxn modelId="{F6CDF141-E07B-4FC7-A1A8-3C3187A5C76E}" type="presOf" srcId="{205CFF28-A353-4585-AA52-26B2E648C271}" destId="{D7CCC047-C9EE-4D1D-83FF-BC637BD846D7}" srcOrd="0" destOrd="1" presId="urn:microsoft.com/office/officeart/2005/8/layout/hList1"/>
    <dgm:cxn modelId="{5B463285-99CA-4918-9168-66A8AEBBE583}" type="presOf" srcId="{A2B39642-0748-45FC-B0D7-DAC8A31E9BAE}" destId="{7DA107B0-7302-4365-BD70-1FA231F4D5B0}" srcOrd="0" destOrd="0" presId="urn:microsoft.com/office/officeart/2005/8/layout/hList1"/>
    <dgm:cxn modelId="{D8905E42-B347-483F-AC46-DC8C9C9F3F3D}" type="presOf" srcId="{E95C95B4-2C79-4BDF-8E75-78BCE4F0E3A7}" destId="{D7CCC047-C9EE-4D1D-83FF-BC637BD846D7}" srcOrd="0" destOrd="0" presId="urn:microsoft.com/office/officeart/2005/8/layout/hList1"/>
    <dgm:cxn modelId="{53FF31C2-118B-4615-AA4C-3DA17171791A}" srcId="{A2B39642-0748-45FC-B0D7-DAC8A31E9BAE}" destId="{C7575176-47FA-49A8-93A1-91BDF328DA86}" srcOrd="4" destOrd="0" parTransId="{548EC070-A002-47C2-B44D-9CCEF2F00C0C}" sibTransId="{DC49423F-0147-4BC3-9F87-D980E2E6E36F}"/>
    <dgm:cxn modelId="{3EF21AF9-ECC8-432A-9A7E-A9B3F25B7C34}" type="presOf" srcId="{99EEB47F-4CD4-4C17-9311-447224F7A6FB}" destId="{D7CCC047-C9EE-4D1D-83FF-BC637BD846D7}" srcOrd="0" destOrd="2" presId="urn:microsoft.com/office/officeart/2005/8/layout/hList1"/>
    <dgm:cxn modelId="{A18A4FEE-2F10-4141-B0BE-423C0CB24265}" srcId="{A2B39642-0748-45FC-B0D7-DAC8A31E9BAE}" destId="{99EEB47F-4CD4-4C17-9311-447224F7A6FB}" srcOrd="2" destOrd="0" parTransId="{D4E08D26-2F7F-48A2-B1B1-04EA0222AD6E}" sibTransId="{622E1133-820D-4516-AF66-F6976150B387}"/>
    <dgm:cxn modelId="{50E58EF6-47E5-44B8-A484-4C8DC4FE4268}" srcId="{A2B39642-0748-45FC-B0D7-DAC8A31E9BAE}" destId="{E95C95B4-2C79-4BDF-8E75-78BCE4F0E3A7}" srcOrd="0" destOrd="0" parTransId="{B9829B68-FE87-4247-97F8-4CCB7ABE6070}" sibTransId="{0D6642EB-3E3E-468F-9B44-2E6FB349F9E8}"/>
    <dgm:cxn modelId="{9B716018-5FF8-4FF2-8317-8B3893F510F8}" srcId="{A2B39642-0748-45FC-B0D7-DAC8A31E9BAE}" destId="{205CFF28-A353-4585-AA52-26B2E648C271}" srcOrd="1" destOrd="0" parTransId="{ED78F0A1-B41D-4897-840F-8EF8EC03462B}" sibTransId="{F7A8C73C-9AF3-4ED3-89DD-BB91B858B119}"/>
    <dgm:cxn modelId="{880B0C65-CDAB-462F-AB95-7F78B7B065BD}" type="presOf" srcId="{2FA36A89-21FD-420E-BCD2-F4FE77C4BC6C}" destId="{E5E85670-9A11-4687-8326-0682C801CBC6}" srcOrd="0" destOrd="0" presId="urn:microsoft.com/office/officeart/2005/8/layout/hList1"/>
    <dgm:cxn modelId="{51B408E9-AF58-47C3-872F-6E40C94C3C27}" srcId="{2FA36A89-21FD-420E-BCD2-F4FE77C4BC6C}" destId="{A2B39642-0748-45FC-B0D7-DAC8A31E9BAE}" srcOrd="0" destOrd="0" parTransId="{C01E6F73-956B-4E2C-8DF7-7E2B6488102E}" sibTransId="{CCB1B45D-748E-4068-9660-8C41A0310263}"/>
    <dgm:cxn modelId="{332CFC5C-3BFB-475A-A22C-9DD140C8B906}" srcId="{A2B39642-0748-45FC-B0D7-DAC8A31E9BAE}" destId="{71F88ACF-257F-48C7-AA67-B29BBAC559EA}" srcOrd="3" destOrd="0" parTransId="{E5C1BAAE-D28E-4EC7-B369-8F6F8124E156}" sibTransId="{85B7D198-9AE8-419E-B51D-1257ABB3EC6E}"/>
    <dgm:cxn modelId="{75011C40-E32E-4BB3-A80E-D03C2F728069}" type="presOf" srcId="{C7575176-47FA-49A8-93A1-91BDF328DA86}" destId="{D7CCC047-C9EE-4D1D-83FF-BC637BD846D7}" srcOrd="0" destOrd="4" presId="urn:microsoft.com/office/officeart/2005/8/layout/hList1"/>
    <dgm:cxn modelId="{5E3DB780-3120-41DB-98BF-12F06CC2EAA9}" type="presParOf" srcId="{E5E85670-9A11-4687-8326-0682C801CBC6}" destId="{DA1D3DA3-EFFC-403D-A6AD-E3383A11EA46}" srcOrd="0" destOrd="0" presId="urn:microsoft.com/office/officeart/2005/8/layout/hList1"/>
    <dgm:cxn modelId="{0F3B4620-5F1A-4E1A-A195-299E9CA31E0A}" type="presParOf" srcId="{DA1D3DA3-EFFC-403D-A6AD-E3383A11EA46}" destId="{7DA107B0-7302-4365-BD70-1FA231F4D5B0}" srcOrd="0" destOrd="0" presId="urn:microsoft.com/office/officeart/2005/8/layout/hList1"/>
    <dgm:cxn modelId="{2DF8EA7C-BF1E-41F8-991F-5674B09DBAEF}" type="presParOf" srcId="{DA1D3DA3-EFFC-403D-A6AD-E3383A11EA46}" destId="{D7CCC047-C9EE-4D1D-83FF-BC637BD846D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50615-83F6-41F7-8AE7-1009F40FCAE0}">
      <dsp:nvSpPr>
        <dsp:cNvPr id="0" name=""/>
        <dsp:cNvSpPr/>
      </dsp:nvSpPr>
      <dsp:spPr>
        <a:xfrm>
          <a:off x="1800183" y="0"/>
          <a:ext cx="3416320" cy="3416320"/>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6AE37A-1A5A-419E-BB06-53C02E5815FD}">
      <dsp:nvSpPr>
        <dsp:cNvPr id="0" name=""/>
        <dsp:cNvSpPr/>
      </dsp:nvSpPr>
      <dsp:spPr>
        <a:xfrm>
          <a:off x="3524195" y="343466"/>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l-GR" sz="700" kern="1200" dirty="0"/>
            <a:t>Υψηλότερη ενεργειακή ασφάλεια για τα νησιά, καθιστώντας τα λιγότερο εξαρτημένα από τις εισαγωγές</a:t>
          </a:r>
        </a:p>
      </dsp:txBody>
      <dsp:txXfrm>
        <a:off x="3543934" y="363205"/>
        <a:ext cx="2181130" cy="364875"/>
      </dsp:txXfrm>
    </dsp:sp>
    <dsp:sp modelId="{940DF190-1263-48E3-9522-C212BB917FCC}">
      <dsp:nvSpPr>
        <dsp:cNvPr id="0" name=""/>
        <dsp:cNvSpPr/>
      </dsp:nvSpPr>
      <dsp:spPr>
        <a:xfrm>
          <a:off x="3524195" y="798364"/>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l-GR" sz="700" kern="1200" dirty="0"/>
            <a:t>Βελτίωση της ποιότητας του αέρα, μείωση των εκπομπών αερίων του θερμοκηπίου και μικρότερη επίδραση στα φυσικά περιβάλλοντα των νησιών</a:t>
          </a:r>
        </a:p>
      </dsp:txBody>
      <dsp:txXfrm>
        <a:off x="3543934" y="818103"/>
        <a:ext cx="2181130" cy="364875"/>
      </dsp:txXfrm>
    </dsp:sp>
    <dsp:sp modelId="{2392E2FA-1890-4F85-B721-0BABBE264F70}">
      <dsp:nvSpPr>
        <dsp:cNvPr id="0" name=""/>
        <dsp:cNvSpPr/>
      </dsp:nvSpPr>
      <dsp:spPr>
        <a:xfrm>
          <a:off x="3524195" y="1253262"/>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l-GR" sz="700" kern="1200"/>
            <a:t>Δημιουργία νέων θέσεων εργασίας και επιχειρηματικών ευκαιριών, ενισχύοντας την οικονομική αυτάρκεια των νησιών</a:t>
          </a:r>
        </a:p>
      </dsp:txBody>
      <dsp:txXfrm>
        <a:off x="3543934" y="1273001"/>
        <a:ext cx="2181130" cy="364875"/>
      </dsp:txXfrm>
    </dsp:sp>
    <dsp:sp modelId="{7EB44BA9-D3D3-44BB-B5F7-8AEE0BB40B4A}">
      <dsp:nvSpPr>
        <dsp:cNvPr id="0" name=""/>
        <dsp:cNvSpPr/>
      </dsp:nvSpPr>
      <dsp:spPr>
        <a:xfrm>
          <a:off x="3524195" y="1708160"/>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l-GR" sz="700" kern="1200"/>
            <a:t>Μειωμένα ενεργειακά κόστη</a:t>
          </a:r>
        </a:p>
      </dsp:txBody>
      <dsp:txXfrm>
        <a:off x="3543934" y="1727899"/>
        <a:ext cx="2181130" cy="364875"/>
      </dsp:txXfrm>
    </dsp:sp>
    <dsp:sp modelId="{920FFB60-528F-40FF-A260-ED66032A61E6}">
      <dsp:nvSpPr>
        <dsp:cNvPr id="0" name=""/>
        <dsp:cNvSpPr/>
      </dsp:nvSpPr>
      <dsp:spPr>
        <a:xfrm>
          <a:off x="3524195" y="2163057"/>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l-GR" sz="700" kern="1200"/>
            <a:t>Υψηλή διείσδυση ΑΠΕ &amp; συστήματα αποθήκευσης ενέργειας και συστήματα απόκρισης της ζήτησης</a:t>
          </a:r>
          <a:r>
            <a:rPr lang="en-US" sz="700" kern="1200"/>
            <a:t> </a:t>
          </a:r>
          <a:r>
            <a:rPr lang="el-GR" sz="700" kern="1200"/>
            <a:t>(</a:t>
          </a:r>
          <a:r>
            <a:rPr lang="en-US" sz="700" kern="1200"/>
            <a:t>demand response systems</a:t>
          </a:r>
          <a:r>
            <a:rPr lang="el-GR" sz="700" kern="1200"/>
            <a:t>), ηλεκτροκίνηση</a:t>
          </a:r>
        </a:p>
      </dsp:txBody>
      <dsp:txXfrm>
        <a:off x="3543934" y="2182796"/>
        <a:ext cx="2181130" cy="364875"/>
      </dsp:txXfrm>
    </dsp:sp>
    <dsp:sp modelId="{ED09EB1A-24E0-4C85-94B2-2C90A2D6627C}">
      <dsp:nvSpPr>
        <dsp:cNvPr id="0" name=""/>
        <dsp:cNvSpPr/>
      </dsp:nvSpPr>
      <dsp:spPr>
        <a:xfrm>
          <a:off x="3524195" y="2617955"/>
          <a:ext cx="2220608" cy="404353"/>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en-US" sz="700" kern="1200"/>
            <a:t>E</a:t>
          </a:r>
          <a:r>
            <a:rPr lang="el-GR" sz="700" kern="1200"/>
            <a:t>ξοικονόμηση ενέργειας</a:t>
          </a:r>
        </a:p>
      </dsp:txBody>
      <dsp:txXfrm>
        <a:off x="3543934" y="2637694"/>
        <a:ext cx="2181130" cy="3648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107B0-7302-4365-BD70-1FA231F4D5B0}">
      <dsp:nvSpPr>
        <dsp:cNvPr id="0" name=""/>
        <dsp:cNvSpPr/>
      </dsp:nvSpPr>
      <dsp:spPr>
        <a:xfrm>
          <a:off x="0" y="65770"/>
          <a:ext cx="6048672" cy="66421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l-GR" sz="1900" kern="1200"/>
            <a:t>Ναι γιατί η τεχνολογία που θα το επιτρέψει  εξελίσσεται ταχύτατα και καθίσταται ανταγωνιστική </a:t>
          </a:r>
        </a:p>
      </dsp:txBody>
      <dsp:txXfrm>
        <a:off x="0" y="65770"/>
        <a:ext cx="6048672" cy="664216"/>
      </dsp:txXfrm>
    </dsp:sp>
    <dsp:sp modelId="{D7CCC047-C9EE-4D1D-83FF-BC637BD846D7}">
      <dsp:nvSpPr>
        <dsp:cNvPr id="0" name=""/>
        <dsp:cNvSpPr/>
      </dsp:nvSpPr>
      <dsp:spPr>
        <a:xfrm>
          <a:off x="0" y="729987"/>
          <a:ext cx="6048672" cy="245128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l-GR" sz="1900" kern="1200"/>
            <a:t>Αποθήκευση ενέργειας (μπαταρίες, υδρογόνο)- απαντά στα όρια διείσδυσης ΑΠΕ σε αυτόνομα νησιωτικά συστήματα λόγω στοχαστικότητας τους  </a:t>
          </a:r>
        </a:p>
        <a:p>
          <a:pPr marL="171450" lvl="1" indent="-171450" algn="l" defTabSz="844550">
            <a:lnSpc>
              <a:spcPct val="90000"/>
            </a:lnSpc>
            <a:spcBef>
              <a:spcPct val="0"/>
            </a:spcBef>
            <a:spcAft>
              <a:spcPct val="15000"/>
            </a:spcAft>
            <a:buChar char="••"/>
          </a:pPr>
          <a:r>
            <a:rPr lang="el-GR" sz="1900" kern="1200"/>
            <a:t>Υδρογόνο ως καύσιμο (βιομηχανία, μεταφορές, κτίρια, παραγωγή ενέργειας)</a:t>
          </a:r>
        </a:p>
        <a:p>
          <a:pPr marL="171450" lvl="1" indent="-171450" algn="l" defTabSz="844550">
            <a:lnSpc>
              <a:spcPct val="90000"/>
            </a:lnSpc>
            <a:spcBef>
              <a:spcPct val="0"/>
            </a:spcBef>
            <a:spcAft>
              <a:spcPct val="15000"/>
            </a:spcAft>
            <a:buChar char="••"/>
          </a:pPr>
          <a:r>
            <a:rPr lang="el-GR" sz="1900" kern="1200"/>
            <a:t>Βιοκαύσιμα</a:t>
          </a:r>
          <a:r>
            <a:rPr lang="en-US" sz="1900" b="0" kern="1200"/>
            <a:t>;</a:t>
          </a:r>
          <a:endParaRPr lang="el-GR" sz="1900" kern="1200"/>
        </a:p>
        <a:p>
          <a:pPr marL="171450" lvl="1" indent="-171450" algn="l" defTabSz="844550">
            <a:lnSpc>
              <a:spcPct val="90000"/>
            </a:lnSpc>
            <a:spcBef>
              <a:spcPct val="0"/>
            </a:spcBef>
            <a:spcAft>
              <a:spcPct val="15000"/>
            </a:spcAft>
            <a:buChar char="••"/>
          </a:pPr>
          <a:r>
            <a:rPr lang="el-GR" sz="1900" kern="1200"/>
            <a:t>Υπεράκτια αιολικά πάρκα</a:t>
          </a:r>
        </a:p>
        <a:p>
          <a:pPr marL="171450" lvl="1" indent="-171450" algn="l" defTabSz="844550">
            <a:lnSpc>
              <a:spcPct val="90000"/>
            </a:lnSpc>
            <a:spcBef>
              <a:spcPct val="0"/>
            </a:spcBef>
            <a:spcAft>
              <a:spcPct val="15000"/>
            </a:spcAft>
            <a:buChar char="••"/>
          </a:pPr>
          <a:r>
            <a:rPr lang="el-GR" sz="1900" kern="1200"/>
            <a:t>Έξυπνα δίκτυα</a:t>
          </a:r>
          <a:r>
            <a:rPr lang="en-US" sz="1900" b="0" kern="1200"/>
            <a:t>.</a:t>
          </a:r>
          <a:endParaRPr lang="el-GR" sz="1900" kern="1200"/>
        </a:p>
      </dsp:txBody>
      <dsp:txXfrm>
        <a:off x="0" y="729987"/>
        <a:ext cx="6048672" cy="2451284"/>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684B34-AD78-4027-B05F-A80314C042C7}" type="slidenum">
              <a:rPr lang="en-US" smtClean="0"/>
              <a:t>‹#›</a:t>
            </a:fld>
            <a:endParaRPr lang="en-US"/>
          </a:p>
        </p:txBody>
      </p:sp>
      <p:sp>
        <p:nvSpPr>
          <p:cNvPr id="6" name="Date Placeholder 5"/>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7CF3095-B734-4EFE-9E1E-4CD960F5237F}" type="datetimeFigureOut">
              <a:rPr lang="en-US" smtClean="0"/>
              <a:t>6/7/2022</a:t>
            </a:fld>
            <a:endParaRPr lang="en-US"/>
          </a:p>
        </p:txBody>
      </p:sp>
    </p:spTree>
    <p:extLst>
      <p:ext uri="{BB962C8B-B14F-4D97-AF65-F5344CB8AC3E}">
        <p14:creationId xmlns:p14="http://schemas.microsoft.com/office/powerpoint/2010/main" val="1408720473"/>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83C71C-D4DF-4B29-B44C-54AF5E712A2C}" type="datetimeFigureOut">
              <a:rPr lang="en-US" smtClean="0"/>
              <a:t>6/7/2022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E64B90-EB1C-4DE2-870D-D4D3CDE09D4A}" type="slidenum">
              <a:rPr lang="en-US" smtClean="0"/>
              <a:t>‹#›</a:t>
            </a:fld>
            <a:endParaRPr lang="en-US"/>
          </a:p>
        </p:txBody>
      </p:sp>
    </p:spTree>
    <p:extLst>
      <p:ext uri="{BB962C8B-B14F-4D97-AF65-F5344CB8AC3E}">
        <p14:creationId xmlns:p14="http://schemas.microsoft.com/office/powerpoint/2010/main" val="350204246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983766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υποσέλιδου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846838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υποσέλιδου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234151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57262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572623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8DC1445-48FD-AC53-4DF6-07704865AA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383BF9D6-3622-7F7D-FE8F-2D496EB36D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l-GR"/>
          </a:p>
        </p:txBody>
      </p:sp>
      <p:sp>
        <p:nvSpPr>
          <p:cNvPr id="29700" name="Slide Number Placeholder 3">
            <a:extLst>
              <a:ext uri="{FF2B5EF4-FFF2-40B4-BE49-F238E27FC236}">
                <a16:creationId xmlns:a16="http://schemas.microsoft.com/office/drawing/2014/main" id="{8291B900-4D1F-7173-88C6-0ACD867DB6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95C4EF-E822-4DF1-A8DC-170006C71CBF}" type="slidenum">
              <a:rPr kumimoji="0" lang="el-GR" altLang="el-G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l-GR" altLang="el-GR"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http://www.gsrt.gr/images/gsrt_2013/main/gsrt_logo.p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 y="260648"/>
            <a:ext cx="8028384" cy="576064"/>
          </a:xfrm>
          <a:noFill/>
          <a:ln w="19050">
            <a:noFill/>
          </a:ln>
        </p:spPr>
        <p:txBody>
          <a:bodyPr anchor="ctr">
            <a:normAutofit/>
          </a:bodyPr>
          <a:lstStyle>
            <a:lvl1pPr marL="0" indent="0" algn="r">
              <a:buNone/>
              <a:defRPr sz="2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grpSp>
        <p:nvGrpSpPr>
          <p:cNvPr id="5" name="Group 4"/>
          <p:cNvGrpSpPr/>
          <p:nvPr userDrawn="1"/>
        </p:nvGrpSpPr>
        <p:grpSpPr>
          <a:xfrm>
            <a:off x="453753" y="6216369"/>
            <a:ext cx="8245947" cy="635349"/>
            <a:chOff x="-1637012" y="354143"/>
            <a:chExt cx="8246280" cy="636048"/>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696783" y="401744"/>
              <a:ext cx="912485" cy="563765"/>
            </a:xfrm>
            <a:prstGeom prst="rect">
              <a:avLst/>
            </a:prstGeom>
            <a:noFill/>
            <a:ln>
              <a:noFill/>
            </a:ln>
          </p:spPr>
        </p:pic>
        <p:pic>
          <p:nvPicPr>
            <p:cNvPr id="7" name="Picture 6" descr="λογότυπο ΓΓΕΤ"/>
            <p:cNvPicPr>
              <a:picLocks noChangeAspect="1"/>
            </p:cNvPicPr>
            <p:nvPr userDrawn="1"/>
          </p:nvPicPr>
          <p:blipFill>
            <a:blip r:embed="rId3" r:link="rId4" cstate="print">
              <a:extLst>
                <a:ext uri="{28A0092B-C50C-407E-A947-70E740481C1C}">
                  <a14:useLocalDpi xmlns:a14="http://schemas.microsoft.com/office/drawing/2010/main" val="0"/>
                </a:ext>
              </a:extLst>
            </a:blip>
            <a:srcRect/>
            <a:stretch>
              <a:fillRect/>
            </a:stretch>
          </p:blipFill>
          <p:spPr bwMode="auto">
            <a:xfrm>
              <a:off x="3331742" y="453664"/>
              <a:ext cx="934353" cy="405104"/>
            </a:xfrm>
            <a:prstGeom prst="rect">
              <a:avLst/>
            </a:prstGeom>
            <a:noFill/>
            <a:ln>
              <a:noFill/>
            </a:ln>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69720" y="401744"/>
              <a:ext cx="792120" cy="539559"/>
            </a:xfrm>
            <a:prstGeom prst="rect">
              <a:avLst/>
            </a:prstGeom>
            <a:noFill/>
          </p:spPr>
        </p:pic>
        <p:pic>
          <p:nvPicPr>
            <p:cNvPr id="9" name="Picture 8" descr="CRES_full_name_EL"/>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844891" y="433068"/>
              <a:ext cx="2994019" cy="474650"/>
            </a:xfrm>
            <a:prstGeom prst="rect">
              <a:avLst/>
            </a:prstGeom>
            <a:noFill/>
            <a:ln>
              <a:noFill/>
            </a:ln>
          </p:spPr>
        </p:pic>
        <p:pic>
          <p:nvPicPr>
            <p:cNvPr id="11" name="Picture 10"/>
            <p:cNvPicPr>
              <a:picLocks noChangeAspect="1"/>
            </p:cNvPicPr>
            <p:nvPr userDrawn="1"/>
          </p:nvPicPr>
          <p:blipFill rotWithShape="1">
            <a:blip r:embed="rId7" cstate="print">
              <a:extLst>
                <a:ext uri="{28A0092B-C50C-407E-A947-70E740481C1C}">
                  <a14:useLocalDpi xmlns:a14="http://schemas.microsoft.com/office/drawing/2010/main" val="0"/>
                </a:ext>
              </a:extLst>
            </a:blip>
            <a:srcRect r="1874"/>
            <a:stretch/>
          </p:blipFill>
          <p:spPr bwMode="auto">
            <a:xfrm>
              <a:off x="-1637012" y="354143"/>
              <a:ext cx="660750" cy="636048"/>
            </a:xfrm>
            <a:prstGeom prst="rect">
              <a:avLst/>
            </a:prstGeom>
            <a:noFill/>
            <a:ln>
              <a:noFill/>
            </a:ln>
            <a:extLst>
              <a:ext uri="{53640926-AAD7-44D8-BBD7-CCE9431645EC}">
                <a14:shadowObscured xmlns:a14="http://schemas.microsoft.com/office/drawing/2010/main"/>
              </a:ext>
            </a:extLst>
          </p:spPr>
        </p:pic>
      </p:grpSp>
      <p:cxnSp>
        <p:nvCxnSpPr>
          <p:cNvPr id="12" name="Straight Connector 11"/>
          <p:cNvCxnSpPr/>
          <p:nvPr userDrawn="1"/>
        </p:nvCxnSpPr>
        <p:spPr>
          <a:xfrm>
            <a:off x="0" y="6165304"/>
            <a:ext cx="9144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5" descr="C:\Users\Eleni\Desktop\YPEN_logo.png">
            <a:extLst>
              <a:ext uri="{FF2B5EF4-FFF2-40B4-BE49-F238E27FC236}">
                <a16:creationId xmlns:a16="http://schemas.microsoft.com/office/drawing/2014/main" id="{71EE1B04-6F4D-A6BD-BC31-540006CACA1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371106" y="6287598"/>
            <a:ext cx="911983" cy="45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C291F0D-393E-5782-630B-89DB022FFF00}"/>
              </a:ext>
            </a:extLst>
          </p:cNvPr>
          <p:cNvSpPr>
            <a:spLocks noGrp="1"/>
          </p:cNvSpPr>
          <p:nvPr>
            <p:ph type="title"/>
          </p:nvPr>
        </p:nvSpPr>
        <p:spPr>
          <a:xfrm>
            <a:off x="630238" y="457200"/>
            <a:ext cx="2949575"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E9C97997-2EF7-2759-137B-74B101F2706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FE9BFD3A-2EC6-0931-0B27-B8D3014F923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026EE99E-DF3F-F8E6-801C-590522C24D83}"/>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6" name="Θέση υποσέλιδου 5">
            <a:extLst>
              <a:ext uri="{FF2B5EF4-FFF2-40B4-BE49-F238E27FC236}">
                <a16:creationId xmlns:a16="http://schemas.microsoft.com/office/drawing/2014/main" id="{3F5DCED5-D734-C790-FB7C-C2FD44BA4547}"/>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335F86B7-1474-AB92-2129-882EFC8EFD00}"/>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470933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0628F3B-FE4E-873B-AFE3-DC97913314BE}"/>
              </a:ext>
            </a:extLst>
          </p:cNvPr>
          <p:cNvSpPr>
            <a:spLocks noGrp="1"/>
          </p:cNvSpPr>
          <p:nvPr>
            <p:ph type="title"/>
          </p:nvPr>
        </p:nvSpPr>
        <p:spPr>
          <a:xfrm>
            <a:off x="630238" y="457200"/>
            <a:ext cx="2949575"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2A782637-9C79-DC4A-8818-F508286A504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FB70D5A5-6B11-8855-5306-27B0A3EF278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27AA281D-AA6F-EBDE-21A3-D5B77C3C41AD}"/>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6" name="Θέση υποσέλιδου 5">
            <a:extLst>
              <a:ext uri="{FF2B5EF4-FFF2-40B4-BE49-F238E27FC236}">
                <a16:creationId xmlns:a16="http://schemas.microsoft.com/office/drawing/2014/main" id="{63A3AE4D-DCBC-526D-2BA0-4D8FE95D9F43}"/>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A3FA9982-BD95-CD43-E83A-4EF5C6F3ED33}"/>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3230005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2E9F311-E596-CD7E-9412-09C3BF79F21F}"/>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1EDAAA42-514D-0942-1921-40545BCECA37}"/>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F69FB686-9CA8-1932-CB20-896023BA55F1}"/>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BEF38719-7D35-F646-7444-0647265849E7}"/>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56396A6E-4F2B-5269-5CE3-30483EEC225C}"/>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1763368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B23E38D2-DF78-7EDD-6DD5-9B52C82D6E8C}"/>
              </a:ext>
            </a:extLst>
          </p:cNvPr>
          <p:cNvSpPr>
            <a:spLocks noGrp="1"/>
          </p:cNvSpPr>
          <p:nvPr>
            <p:ph type="title" orient="vert"/>
          </p:nvPr>
        </p:nvSpPr>
        <p:spPr>
          <a:xfrm>
            <a:off x="6543675" y="365125"/>
            <a:ext cx="1971675"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FFA2130E-2C46-E2AC-2B4B-FDB746F297EF}"/>
              </a:ext>
            </a:extLst>
          </p:cNvPr>
          <p:cNvSpPr>
            <a:spLocks noGrp="1"/>
          </p:cNvSpPr>
          <p:nvPr>
            <p:ph type="body" orient="vert" idx="1"/>
          </p:nvPr>
        </p:nvSpPr>
        <p:spPr>
          <a:xfrm>
            <a:off x="628650" y="365125"/>
            <a:ext cx="5762625"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9F3021A7-4542-F3F7-39D1-F8400C9D0FB5}"/>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875469FF-B0A2-1486-214E-A9A322672664}"/>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D34E8E7D-6347-BA34-35C2-41B0901AB363}"/>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12438515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l-G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l-GR"/>
          </a:p>
        </p:txBody>
      </p:sp>
    </p:spTree>
    <p:extLst>
      <p:ext uri="{BB962C8B-B14F-4D97-AF65-F5344CB8AC3E}">
        <p14:creationId xmlns:p14="http://schemas.microsoft.com/office/powerpoint/2010/main" val="316338689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75568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l-G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345804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Tree>
    <p:extLst>
      <p:ext uri="{BB962C8B-B14F-4D97-AF65-F5344CB8AC3E}">
        <p14:creationId xmlns:p14="http://schemas.microsoft.com/office/powerpoint/2010/main" val="232305425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l-G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Tree>
    <p:extLst>
      <p:ext uri="{BB962C8B-B14F-4D97-AF65-F5344CB8AC3E}">
        <p14:creationId xmlns:p14="http://schemas.microsoft.com/office/powerpoint/2010/main" val="339708403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Tree>
    <p:extLst>
      <p:ext uri="{BB962C8B-B14F-4D97-AF65-F5344CB8AC3E}">
        <p14:creationId xmlns:p14="http://schemas.microsoft.com/office/powerpoint/2010/main" val="7179209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61A02BE-BBF3-E416-51D4-5EDD4C1F5B7F}"/>
              </a:ext>
            </a:extLst>
          </p:cNvPr>
          <p:cNvSpPr>
            <a:spLocks noGrp="1"/>
          </p:cNvSpPr>
          <p:nvPr>
            <p:ph type="ctrTitle"/>
          </p:nvPr>
        </p:nvSpPr>
        <p:spPr>
          <a:xfrm>
            <a:off x="1143000" y="1122363"/>
            <a:ext cx="6858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6D94AEF9-B31E-CA49-B71D-9CAE333991D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8540D385-7483-D48A-EFAE-2B3EC9902107}"/>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2943203C-C8E9-84C3-968C-09103997BEB2}"/>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6072A8FA-775D-295E-C32A-99E7F96703F6}"/>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35097305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03064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l-G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978759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l-G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424075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Tree>
    <p:extLst>
      <p:ext uri="{BB962C8B-B14F-4D97-AF65-F5344CB8AC3E}">
        <p14:creationId xmlns:p14="http://schemas.microsoft.com/office/powerpoint/2010/main" val="366854103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525963"/>
          </a:xfrm>
        </p:spPr>
        <p:txBody>
          <a:bodyPr vert="eaVert"/>
          <a:lstStyle/>
          <a:p>
            <a:r>
              <a:rPr lang="en-US"/>
              <a:t>Click to edit Master title style</a:t>
            </a:r>
            <a:endParaRPr lang="el-GR"/>
          </a:p>
        </p:txBody>
      </p:sp>
      <p:sp>
        <p:nvSpPr>
          <p:cNvPr id="3" name="Vertical Text Placeholder 2"/>
          <p:cNvSpPr>
            <a:spLocks noGrp="1"/>
          </p:cNvSpPr>
          <p:nvPr>
            <p:ph type="body" orient="vert" idx="1"/>
          </p:nvPr>
        </p:nvSpPr>
        <p:spPr>
          <a:xfrm>
            <a:off x="457200" y="1600200"/>
            <a:ext cx="6019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Tree>
    <p:extLst>
      <p:ext uri="{BB962C8B-B14F-4D97-AF65-F5344CB8AC3E}">
        <p14:creationId xmlns:p14="http://schemas.microsoft.com/office/powerpoint/2010/main" val="26634269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A7127B0-4525-5B9C-C9FE-688DF8FF0011}"/>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EABDB8D7-A38A-6485-3065-46B370FF892D}"/>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8E1F053A-BFA0-7628-06E8-8C32356D8BB0}"/>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A9C73C1D-654B-925E-3117-6380C4A1162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0B068003-4556-02C3-678E-0F8CDBCA485A}"/>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3673928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9FC275E-822F-692D-42A4-E2079BF6779B}"/>
              </a:ext>
            </a:extLst>
          </p:cNvPr>
          <p:cNvSpPr>
            <a:spLocks noGrp="1"/>
          </p:cNvSpPr>
          <p:nvPr>
            <p:ph type="title"/>
          </p:nvPr>
        </p:nvSpPr>
        <p:spPr>
          <a:xfrm>
            <a:off x="623888" y="1709738"/>
            <a:ext cx="78867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DA5C4BA8-31E4-6D3E-19F4-F7D55E19A12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EBCA23F4-0DE3-BF63-D430-E8C62D07845C}"/>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0A3D1DC9-98DE-C26A-84D3-C4D607AFAEE8}"/>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40A78591-7ED0-3C22-4890-BCA4006E235E}"/>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4100175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8D2EB37-F186-E847-6922-63B956097752}"/>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550E4A40-C937-2938-02A8-AB8324AFE421}"/>
              </a:ext>
            </a:extLst>
          </p:cNvPr>
          <p:cNvSpPr>
            <a:spLocks noGrp="1"/>
          </p:cNvSpPr>
          <p:nvPr>
            <p:ph sz="half" idx="1"/>
          </p:nvPr>
        </p:nvSpPr>
        <p:spPr>
          <a:xfrm>
            <a:off x="628650" y="1825625"/>
            <a:ext cx="386715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06136B41-7701-BAE7-2198-CF2BAB2B6FAD}"/>
              </a:ext>
            </a:extLst>
          </p:cNvPr>
          <p:cNvSpPr>
            <a:spLocks noGrp="1"/>
          </p:cNvSpPr>
          <p:nvPr>
            <p:ph sz="half" idx="2"/>
          </p:nvPr>
        </p:nvSpPr>
        <p:spPr>
          <a:xfrm>
            <a:off x="4648200" y="1825625"/>
            <a:ext cx="386715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213BB32A-62AE-FD09-51CB-B3F77F82C1C0}"/>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6" name="Θέση υποσέλιδου 5">
            <a:extLst>
              <a:ext uri="{FF2B5EF4-FFF2-40B4-BE49-F238E27FC236}">
                <a16:creationId xmlns:a16="http://schemas.microsoft.com/office/drawing/2014/main" id="{6C43E653-57C0-7D86-AEE1-17BFE85ECAE4}"/>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3E539E17-C430-B99D-4E06-3CCCC6CDB74B}"/>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2832792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8251B29-D3CE-064A-4507-6E16A92D5D17}"/>
              </a:ext>
            </a:extLst>
          </p:cNvPr>
          <p:cNvSpPr>
            <a:spLocks noGrp="1"/>
          </p:cNvSpPr>
          <p:nvPr>
            <p:ph type="title"/>
          </p:nvPr>
        </p:nvSpPr>
        <p:spPr>
          <a:xfrm>
            <a:off x="630238" y="365125"/>
            <a:ext cx="78867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5E89DD8F-034C-79A4-4405-58AB9D3E30D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D46EE323-EAAC-F868-C1B5-275C79EF2D94}"/>
              </a:ext>
            </a:extLst>
          </p:cNvPr>
          <p:cNvSpPr>
            <a:spLocks noGrp="1"/>
          </p:cNvSpPr>
          <p:nvPr>
            <p:ph sz="half" idx="2"/>
          </p:nvPr>
        </p:nvSpPr>
        <p:spPr>
          <a:xfrm>
            <a:off x="630238" y="2505075"/>
            <a:ext cx="386873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8DAE2166-36B3-4187-1C91-82BA279129F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040BC87B-0956-F083-5706-D3B379354E89}"/>
              </a:ext>
            </a:extLst>
          </p:cNvPr>
          <p:cNvSpPr>
            <a:spLocks noGrp="1"/>
          </p:cNvSpPr>
          <p:nvPr>
            <p:ph sz="quarter" idx="4"/>
          </p:nvPr>
        </p:nvSpPr>
        <p:spPr>
          <a:xfrm>
            <a:off x="4629150" y="2505075"/>
            <a:ext cx="38877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49E6FD17-5FC7-3E4C-6BF0-3B53981EF289}"/>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8" name="Θέση υποσέλιδου 7">
            <a:extLst>
              <a:ext uri="{FF2B5EF4-FFF2-40B4-BE49-F238E27FC236}">
                <a16:creationId xmlns:a16="http://schemas.microsoft.com/office/drawing/2014/main" id="{9B06C974-8821-56A0-CD04-DE09163A00A7}"/>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977BFC21-F1F9-4CDF-7AAE-4F586FC79701}"/>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3058480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C55D810-7CA1-3DD1-6052-FCA56882830D}"/>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DAFBBA44-76EE-6818-65D1-FCE05CF9C95F}"/>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4" name="Θέση υποσέλιδου 3">
            <a:extLst>
              <a:ext uri="{FF2B5EF4-FFF2-40B4-BE49-F238E27FC236}">
                <a16:creationId xmlns:a16="http://schemas.microsoft.com/office/drawing/2014/main" id="{56BBBB62-024B-1BF4-281C-E69F2CDA9BEE}"/>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847B62F7-572E-4BFA-0779-A99DF587E45E}"/>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2847821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B571A9AA-371D-EF4A-79CD-2CE4E5E65B94}"/>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3" name="Θέση υποσέλιδου 2">
            <a:extLst>
              <a:ext uri="{FF2B5EF4-FFF2-40B4-BE49-F238E27FC236}">
                <a16:creationId xmlns:a16="http://schemas.microsoft.com/office/drawing/2014/main" id="{1D392973-24AC-39E8-9B9C-455C907EB3D4}"/>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A7CF3BE5-26F2-C662-92D0-504D4053DA68}"/>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854647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Προσαρμοσμένη διάταξ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A49E1D0-0E5B-BC46-0F88-973587C61399}"/>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8550E91D-2E81-F434-C33F-895BE1FB1222}"/>
              </a:ext>
            </a:extLst>
          </p:cNvPr>
          <p:cNvSpPr>
            <a:spLocks noGrp="1"/>
          </p:cNvSpPr>
          <p:nvPr>
            <p:ph type="dt" sz="half" idx="10"/>
          </p:nvPr>
        </p:nvSpPr>
        <p:spPr/>
        <p:txBody>
          <a:bodyPr/>
          <a:lstStyle/>
          <a:p>
            <a:fld id="{A08C2ABD-C99F-44DF-B794-DBD389BD2E36}" type="datetimeFigureOut">
              <a:rPr lang="el-GR" smtClean="0"/>
              <a:t>7/6/2022</a:t>
            </a:fld>
            <a:endParaRPr lang="el-GR"/>
          </a:p>
        </p:txBody>
      </p:sp>
      <p:sp>
        <p:nvSpPr>
          <p:cNvPr id="4" name="Θέση υποσέλιδου 3">
            <a:extLst>
              <a:ext uri="{FF2B5EF4-FFF2-40B4-BE49-F238E27FC236}">
                <a16:creationId xmlns:a16="http://schemas.microsoft.com/office/drawing/2014/main" id="{CCF278A6-4447-EAD6-B4B7-F7108C15FF4F}"/>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9E259742-1F00-2903-4B76-E532980C2055}"/>
              </a:ext>
            </a:extLst>
          </p:cNvPr>
          <p:cNvSpPr>
            <a:spLocks noGrp="1"/>
          </p:cNvSpPr>
          <p:nvPr>
            <p:ph type="sldNum" sz="quarter" idx="12"/>
          </p:nvPr>
        </p:nvSpPr>
        <p:spPr/>
        <p:txBody>
          <a:bodyPr/>
          <a:lstStyle/>
          <a:p>
            <a:fld id="{4343FD91-F9F3-4E94-8169-A16C9C88B80B}" type="slidenum">
              <a:rPr lang="el-GR" smtClean="0"/>
              <a:t>‹#›</a:t>
            </a:fld>
            <a:endParaRPr lang="el-GR"/>
          </a:p>
        </p:txBody>
      </p:sp>
    </p:spTree>
    <p:extLst>
      <p:ext uri="{BB962C8B-B14F-4D97-AF65-F5344CB8AC3E}">
        <p14:creationId xmlns:p14="http://schemas.microsoft.com/office/powerpoint/2010/main" val="342538474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8.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2D050"/>
            </a:gs>
            <a:gs pos="75000">
              <a:schemeClr val="bg1">
                <a:tint val="100000"/>
                <a:shade val="95000"/>
                <a:satMod val="100000"/>
                <a:lumMod val="100000"/>
              </a:schemeClr>
            </a:gs>
            <a:gs pos="100000">
              <a:schemeClr val="bg1">
                <a:tint val="88000"/>
                <a:shade val="100000"/>
                <a:satMod val="400000"/>
                <a:lumMod val="10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1544717"/>
            <a:ext cx="7315200" cy="115409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14400" y="2769834"/>
            <a:ext cx="7315200" cy="31074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p:cNvCxnSpPr/>
          <p:nvPr userDrawn="1"/>
        </p:nvCxnSpPr>
        <p:spPr>
          <a:xfrm>
            <a:off x="0" y="764704"/>
            <a:ext cx="8460432"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661" r:id="rId1"/>
  </p:sldLayoutIdLst>
  <p:hf sldNum="0" hdr="0" ftr="0" dt="0"/>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6FD7AC87-C6CF-3715-C57D-B7A0661D58F2}"/>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386A57C2-7E8D-C5AF-0BCC-0244358CE1E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4AE11243-A256-DD92-D9E5-BC8F54A72E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8C2ABD-C99F-44DF-B794-DBD389BD2E36}" type="datetimeFigureOut">
              <a:rPr lang="el-GR" smtClean="0"/>
              <a:t>7/6/2022</a:t>
            </a:fld>
            <a:endParaRPr lang="el-GR"/>
          </a:p>
        </p:txBody>
      </p:sp>
      <p:sp>
        <p:nvSpPr>
          <p:cNvPr id="5" name="Θέση υποσέλιδου 4">
            <a:extLst>
              <a:ext uri="{FF2B5EF4-FFF2-40B4-BE49-F238E27FC236}">
                <a16:creationId xmlns:a16="http://schemas.microsoft.com/office/drawing/2014/main" id="{11A11962-67EF-4001-9C07-FDF5D8F292A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38E6D315-0D95-B4C8-5228-749200CB44C9}"/>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43FD91-F9F3-4E94-8169-A16C9C88B80B}" type="slidenum">
              <a:rPr lang="el-GR" smtClean="0"/>
              <a:t>‹#›</a:t>
            </a:fld>
            <a:endParaRPr lang="el-GR"/>
          </a:p>
        </p:txBody>
      </p:sp>
    </p:spTree>
    <p:extLst>
      <p:ext uri="{BB962C8B-B14F-4D97-AF65-F5344CB8AC3E}">
        <p14:creationId xmlns:p14="http://schemas.microsoft.com/office/powerpoint/2010/main" val="254399569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050" name="Group 8">
            <a:extLst>
              <a:ext uri="{FF2B5EF4-FFF2-40B4-BE49-F238E27FC236}">
                <a16:creationId xmlns:a16="http://schemas.microsoft.com/office/drawing/2014/main" id="{D1798691-D329-C7C7-13FB-228F58EB50F3}"/>
              </a:ext>
            </a:extLst>
          </p:cNvPr>
          <p:cNvGrpSpPr>
            <a:grpSpLocks/>
          </p:cNvGrpSpPr>
          <p:nvPr userDrawn="1"/>
        </p:nvGrpSpPr>
        <p:grpSpPr bwMode="auto">
          <a:xfrm>
            <a:off x="0" y="1628775"/>
            <a:ext cx="9144000" cy="2160588"/>
            <a:chOff x="0" y="288"/>
            <a:chExt cx="5760" cy="480"/>
          </a:xfrm>
        </p:grpSpPr>
        <p:sp>
          <p:nvSpPr>
            <p:cNvPr id="172034" name="Rectangle 2">
              <a:extLst>
                <a:ext uri="{FF2B5EF4-FFF2-40B4-BE49-F238E27FC236}">
                  <a16:creationId xmlns:a16="http://schemas.microsoft.com/office/drawing/2014/main" id="{089D722D-8D96-37B6-CE34-4C11CADB3568}"/>
                </a:ext>
              </a:extLst>
            </p:cNvPr>
            <p:cNvSpPr>
              <a:spLocks noChangeArrowheads="1"/>
            </p:cNvSpPr>
            <p:nvPr/>
          </p:nvSpPr>
          <p:spPr bwMode="gray">
            <a:xfrm>
              <a:off x="0" y="336"/>
              <a:ext cx="5760" cy="432"/>
            </a:xfrm>
            <a:prstGeom prst="rect">
              <a:avLst/>
            </a:prstGeom>
            <a:gradFill rotWithShape="1">
              <a:gsLst>
                <a:gs pos="0">
                  <a:schemeClr val="accent1">
                    <a:gamma/>
                    <a:tint val="12549"/>
                    <a:invGamma/>
                    <a:alpha val="0"/>
                  </a:schemeClr>
                </a:gs>
                <a:gs pos="100000">
                  <a:schemeClr val="accent1"/>
                </a:gs>
              </a:gsLst>
              <a:lin ang="0" scaled="1"/>
            </a:gradFill>
            <a:ln w="9525">
              <a:noFill/>
              <a:miter lim="800000"/>
              <a:headEnd/>
              <a:tailEnd/>
            </a:ln>
            <a:effectLst/>
          </p:spPr>
          <p:txBody>
            <a:bodyPr wrap="none" anchor="ctr"/>
            <a:lstStyle/>
            <a:p>
              <a:pPr>
                <a:defRPr/>
              </a:pPr>
              <a:endParaRPr lang="el-GR">
                <a:latin typeface="Arial" charset="0"/>
              </a:endParaRPr>
            </a:p>
          </p:txBody>
        </p:sp>
        <p:sp>
          <p:nvSpPr>
            <p:cNvPr id="172035" name="Rectangle 3">
              <a:extLst>
                <a:ext uri="{FF2B5EF4-FFF2-40B4-BE49-F238E27FC236}">
                  <a16:creationId xmlns:a16="http://schemas.microsoft.com/office/drawing/2014/main" id="{F4A73492-AF04-28B1-1926-B30180AB681B}"/>
                </a:ext>
              </a:extLst>
            </p:cNvPr>
            <p:cNvSpPr>
              <a:spLocks noChangeArrowheads="1"/>
            </p:cNvSpPr>
            <p:nvPr/>
          </p:nvSpPr>
          <p:spPr bwMode="gray">
            <a:xfrm>
              <a:off x="0" y="288"/>
              <a:ext cx="5184" cy="432"/>
            </a:xfrm>
            <a:prstGeom prst="rect">
              <a:avLst/>
            </a:prstGeom>
            <a:gradFill rotWithShape="1">
              <a:gsLst>
                <a:gs pos="0">
                  <a:schemeClr val="tx2"/>
                </a:gs>
                <a:gs pos="100000">
                  <a:schemeClr val="tx2">
                    <a:gamma/>
                    <a:shade val="46275"/>
                    <a:invGamma/>
                    <a:alpha val="0"/>
                  </a:schemeClr>
                </a:gs>
              </a:gsLst>
              <a:lin ang="0" scaled="1"/>
            </a:gradFill>
            <a:ln w="9525">
              <a:noFill/>
              <a:miter lim="800000"/>
              <a:headEnd/>
              <a:tailEnd/>
            </a:ln>
            <a:effectLst/>
          </p:spPr>
          <p:txBody>
            <a:bodyPr wrap="none" anchor="ctr"/>
            <a:lstStyle/>
            <a:p>
              <a:pPr>
                <a:defRPr/>
              </a:pPr>
              <a:endParaRPr lang="el-GR">
                <a:latin typeface="Arial" charset="0"/>
              </a:endParaRPr>
            </a:p>
          </p:txBody>
        </p:sp>
      </p:grpSp>
      <p:sp>
        <p:nvSpPr>
          <p:cNvPr id="2051" name="Rectangle 6">
            <a:extLst>
              <a:ext uri="{FF2B5EF4-FFF2-40B4-BE49-F238E27FC236}">
                <a16:creationId xmlns:a16="http://schemas.microsoft.com/office/drawing/2014/main" id="{69EA23A8-1C94-40E9-A982-B8D1339A06D5}"/>
              </a:ext>
            </a:extLst>
          </p:cNvPr>
          <p:cNvSpPr>
            <a:spLocks noGrp="1" noChangeArrowheads="1"/>
          </p:cNvSpPr>
          <p:nvPr>
            <p:ph type="title"/>
          </p:nvPr>
        </p:nvSpPr>
        <p:spPr bwMode="white">
          <a:xfrm>
            <a:off x="877888" y="2349500"/>
            <a:ext cx="7391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altLang="el-GR"/>
              <a:t>Σας ευχαριστώ για την προσοχή σας !</a:t>
            </a:r>
            <a:endParaRPr lang="en-US" altLang="el-GR"/>
          </a:p>
        </p:txBody>
      </p:sp>
      <p:pic>
        <p:nvPicPr>
          <p:cNvPr id="2052" name="Picture 7" descr="CRES_full_name_EL">
            <a:extLst>
              <a:ext uri="{FF2B5EF4-FFF2-40B4-BE49-F238E27FC236}">
                <a16:creationId xmlns:a16="http://schemas.microsoft.com/office/drawing/2014/main" id="{B775B363-5657-2E65-C984-99047CAAF808}"/>
              </a:ext>
            </a:extLst>
          </p:cNvPr>
          <p:cNvPicPr>
            <a:picLocks noChangeAspect="1" noChangeArrowheads="1"/>
          </p:cNvPicPr>
          <p:nvPr userDrawn="1"/>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2024063" y="3789363"/>
            <a:ext cx="5095875"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32294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txStyles>
    <p:titleStyle>
      <a:lvl1pPr algn="ctr" rtl="0" eaLnBrk="0" fontAlgn="base" hangingPunct="0">
        <a:spcBef>
          <a:spcPct val="0"/>
        </a:spcBef>
        <a:spcAft>
          <a:spcPct val="0"/>
        </a:spcAft>
        <a:defRPr sz="2400" b="1">
          <a:solidFill>
            <a:schemeClr val="bg1"/>
          </a:solidFill>
          <a:latin typeface="+mj-lt"/>
          <a:ea typeface="+mj-ea"/>
          <a:cs typeface="+mj-cs"/>
        </a:defRPr>
      </a:lvl1pPr>
      <a:lvl2pPr algn="ctr" rtl="0" eaLnBrk="0" fontAlgn="base" hangingPunct="0">
        <a:spcBef>
          <a:spcPct val="0"/>
        </a:spcBef>
        <a:spcAft>
          <a:spcPct val="0"/>
        </a:spcAft>
        <a:defRPr sz="2400" b="1">
          <a:solidFill>
            <a:schemeClr val="bg1"/>
          </a:solidFill>
          <a:latin typeface="Verdana" pitchFamily="34" charset="0"/>
        </a:defRPr>
      </a:lvl2pPr>
      <a:lvl3pPr algn="ctr" rtl="0" eaLnBrk="0" fontAlgn="base" hangingPunct="0">
        <a:spcBef>
          <a:spcPct val="0"/>
        </a:spcBef>
        <a:spcAft>
          <a:spcPct val="0"/>
        </a:spcAft>
        <a:defRPr sz="2400" b="1">
          <a:solidFill>
            <a:schemeClr val="bg1"/>
          </a:solidFill>
          <a:latin typeface="Verdana" pitchFamily="34" charset="0"/>
        </a:defRPr>
      </a:lvl3pPr>
      <a:lvl4pPr algn="ctr" rtl="0" eaLnBrk="0" fontAlgn="base" hangingPunct="0">
        <a:spcBef>
          <a:spcPct val="0"/>
        </a:spcBef>
        <a:spcAft>
          <a:spcPct val="0"/>
        </a:spcAft>
        <a:defRPr sz="2400" b="1">
          <a:solidFill>
            <a:schemeClr val="bg1"/>
          </a:solidFill>
          <a:latin typeface="Verdana" pitchFamily="34" charset="0"/>
        </a:defRPr>
      </a:lvl4pPr>
      <a:lvl5pPr algn="ctr" rtl="0" eaLnBrk="0" fontAlgn="base" hangingPunct="0">
        <a:spcBef>
          <a:spcPct val="0"/>
        </a:spcBef>
        <a:spcAft>
          <a:spcPct val="0"/>
        </a:spcAft>
        <a:defRPr sz="2400" b="1">
          <a:solidFill>
            <a:schemeClr val="bg1"/>
          </a:solidFill>
          <a:latin typeface="Verdana" pitchFamily="34" charset="0"/>
        </a:defRPr>
      </a:lvl5pPr>
      <a:lvl6pPr marL="457200" algn="ctr" rtl="0" fontAlgn="base">
        <a:spcBef>
          <a:spcPct val="0"/>
        </a:spcBef>
        <a:spcAft>
          <a:spcPct val="0"/>
        </a:spcAft>
        <a:defRPr sz="2400" b="1">
          <a:solidFill>
            <a:schemeClr val="bg1"/>
          </a:solidFill>
          <a:latin typeface="Verdana" pitchFamily="34" charset="0"/>
        </a:defRPr>
      </a:lvl6pPr>
      <a:lvl7pPr marL="914400" algn="ctr" rtl="0" fontAlgn="base">
        <a:spcBef>
          <a:spcPct val="0"/>
        </a:spcBef>
        <a:spcAft>
          <a:spcPct val="0"/>
        </a:spcAft>
        <a:defRPr sz="2400" b="1">
          <a:solidFill>
            <a:schemeClr val="bg1"/>
          </a:solidFill>
          <a:latin typeface="Verdana" pitchFamily="34" charset="0"/>
        </a:defRPr>
      </a:lvl7pPr>
      <a:lvl8pPr marL="1371600" algn="ctr" rtl="0" fontAlgn="base">
        <a:spcBef>
          <a:spcPct val="0"/>
        </a:spcBef>
        <a:spcAft>
          <a:spcPct val="0"/>
        </a:spcAft>
        <a:defRPr sz="2400" b="1">
          <a:solidFill>
            <a:schemeClr val="bg1"/>
          </a:solidFill>
          <a:latin typeface="Verdana" pitchFamily="34" charset="0"/>
        </a:defRPr>
      </a:lvl8pPr>
      <a:lvl9pPr marL="1828800" algn="ctr" rtl="0" fontAlgn="base">
        <a:spcBef>
          <a:spcPct val="0"/>
        </a:spcBef>
        <a:spcAft>
          <a:spcPct val="0"/>
        </a:spcAft>
        <a:defRPr sz="24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charset="0"/>
        </a:defRPr>
      </a:lvl2pPr>
      <a:lvl3pPr marL="1143000" indent="-228600" algn="l"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Arial" charset="0"/>
        </a:defRPr>
      </a:lvl3pPr>
      <a:lvl4pPr marL="1600200" indent="-228600" algn="l" rtl="0" eaLnBrk="0" fontAlgn="base" hangingPunct="0">
        <a:spcBef>
          <a:spcPct val="20000"/>
        </a:spcBef>
        <a:spcAft>
          <a:spcPct val="0"/>
        </a:spcAft>
        <a:buFont typeface="Wingdings" panose="05000000000000000000" pitchFamily="2" charset="2"/>
        <a:buChar char="§"/>
        <a:defRPr>
          <a:solidFill>
            <a:schemeClr val="tx1"/>
          </a:solidFill>
          <a:latin typeface="Arial" charset="0"/>
        </a:defRPr>
      </a:lvl4pPr>
      <a:lvl5pPr marL="2057400" indent="-228600" algn="l" rtl="0" eaLnBrk="0" fontAlgn="base" hangingPunct="0">
        <a:spcBef>
          <a:spcPct val="20000"/>
        </a:spcBef>
        <a:spcAft>
          <a:spcPct val="0"/>
        </a:spcAft>
        <a:buFont typeface="Wingdings" panose="05000000000000000000" pitchFamily="2" charset="2"/>
        <a:buChar char="§"/>
        <a:defRPr>
          <a:solidFill>
            <a:schemeClr val="tx1"/>
          </a:solidFill>
          <a:latin typeface="Arial" charset="0"/>
        </a:defRPr>
      </a:lvl5pPr>
      <a:lvl6pPr marL="2514600" indent="-228600" algn="l" rtl="0" fontAlgn="base">
        <a:spcBef>
          <a:spcPct val="20000"/>
        </a:spcBef>
        <a:spcAft>
          <a:spcPct val="0"/>
        </a:spcAft>
        <a:buFont typeface="Wingdings" pitchFamily="2" charset="2"/>
        <a:buChar char="§"/>
        <a:defRPr>
          <a:solidFill>
            <a:schemeClr val="tx1"/>
          </a:solidFill>
          <a:latin typeface="Arial" charset="0"/>
        </a:defRPr>
      </a:lvl6pPr>
      <a:lvl7pPr marL="2971800" indent="-228600" algn="l" rtl="0" fontAlgn="base">
        <a:spcBef>
          <a:spcPct val="20000"/>
        </a:spcBef>
        <a:spcAft>
          <a:spcPct val="0"/>
        </a:spcAft>
        <a:buFont typeface="Wingdings" pitchFamily="2" charset="2"/>
        <a:buChar char="§"/>
        <a:defRPr>
          <a:solidFill>
            <a:schemeClr val="tx1"/>
          </a:solidFill>
          <a:latin typeface="Arial" charset="0"/>
        </a:defRPr>
      </a:lvl7pPr>
      <a:lvl8pPr marL="3429000" indent="-228600" algn="l" rtl="0" fontAlgn="base">
        <a:spcBef>
          <a:spcPct val="20000"/>
        </a:spcBef>
        <a:spcAft>
          <a:spcPct val="0"/>
        </a:spcAft>
        <a:buFont typeface="Wingdings" pitchFamily="2" charset="2"/>
        <a:buChar char="§"/>
        <a:defRPr>
          <a:solidFill>
            <a:schemeClr val="tx1"/>
          </a:solidFill>
          <a:latin typeface="Arial" charset="0"/>
        </a:defRPr>
      </a:lvl8pPr>
      <a:lvl9pPr marL="3886200" indent="-228600" algn="l" rtl="0" fontAlgn="base">
        <a:spcBef>
          <a:spcPct val="20000"/>
        </a:spcBef>
        <a:spcAft>
          <a:spcPct val="0"/>
        </a:spcAft>
        <a:buFont typeface="Wingdings" pitchFamily="2" charset="2"/>
        <a:buChar char="§"/>
        <a:defRPr>
          <a:solidFill>
            <a:schemeClr val="tx1"/>
          </a:solidFill>
          <a:latin typeface="Arial" charset="0"/>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6.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39.jpeg"/><Relationship Id="rId7" Type="http://schemas.openxmlformats.org/officeDocument/2006/relationships/image" Target="../media/image6.emf"/><Relationship Id="rId2" Type="http://schemas.openxmlformats.org/officeDocument/2006/relationships/image" Target="../media/image38.jpeg"/><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3.png"/><Relationship Id="rId5" Type="http://schemas.openxmlformats.org/officeDocument/2006/relationships/image" Target="../media/image41.jpeg"/><Relationship Id="rId10" Type="http://schemas.openxmlformats.org/officeDocument/2006/relationships/image" Target="../media/image5.png"/><Relationship Id="rId4" Type="http://schemas.openxmlformats.org/officeDocument/2006/relationships/image" Target="../media/image40.jpeg"/><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5.jpeg"/><Relationship Id="rId7" Type="http://schemas.openxmlformats.org/officeDocument/2006/relationships/image" Target="../media/image6.emf"/><Relationship Id="rId2" Type="http://schemas.openxmlformats.org/officeDocument/2006/relationships/image" Target="../media/image44.jpeg"/><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47.png"/><Relationship Id="rId4" Type="http://schemas.openxmlformats.org/officeDocument/2006/relationships/image" Target="../media/image46.jpeg"/><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image" Target="../media/image48.png"/><Relationship Id="rId1" Type="http://schemas.openxmlformats.org/officeDocument/2006/relationships/slideLayout" Target="../slideLayouts/slideLayout8.xml"/><Relationship Id="rId6" Type="http://schemas.openxmlformats.org/officeDocument/2006/relationships/image" Target="../media/image43.png"/><Relationship Id="rId5" Type="http://schemas.openxmlformats.org/officeDocument/2006/relationships/image" Target="../media/image5.png"/><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0.png"/><Relationship Id="rId7" Type="http://schemas.openxmlformats.org/officeDocument/2006/relationships/image" Target="../media/image5.png"/><Relationship Id="rId2" Type="http://schemas.openxmlformats.org/officeDocument/2006/relationships/image" Target="../media/image49.png"/><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image" Target="../media/image51.pn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3.jpeg"/><Relationship Id="rId7" Type="http://schemas.openxmlformats.org/officeDocument/2006/relationships/image" Target="../media/image5.png"/><Relationship Id="rId2" Type="http://schemas.openxmlformats.org/officeDocument/2006/relationships/image" Target="../media/image52.png"/><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image" Target="../media/image51.png"/><Relationship Id="rId9"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5.jpeg"/><Relationship Id="rId7" Type="http://schemas.openxmlformats.org/officeDocument/2006/relationships/image" Target="../media/image5.png"/><Relationship Id="rId2" Type="http://schemas.openxmlformats.org/officeDocument/2006/relationships/image" Target="../media/image54.jpeg"/><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hyperlink" Target="https://www.youtube.com/watch?v=gG40JRaucLA" TargetMode="External"/><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7.png"/><Relationship Id="rId3" Type="http://schemas.openxmlformats.org/officeDocument/2006/relationships/oleObject" Target="../embeddings/oleObject1.bin"/><Relationship Id="rId7" Type="http://schemas.openxmlformats.org/officeDocument/2006/relationships/image" Target="../media/image59.png"/><Relationship Id="rId12" Type="http://schemas.openxmlformats.org/officeDocument/2006/relationships/image" Target="../media/image43.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58.png"/><Relationship Id="rId11" Type="http://schemas.openxmlformats.org/officeDocument/2006/relationships/image" Target="../media/image5.png"/><Relationship Id="rId5" Type="http://schemas.openxmlformats.org/officeDocument/2006/relationships/image" Target="../media/image57.jpeg"/><Relationship Id="rId10" Type="http://schemas.openxmlformats.org/officeDocument/2006/relationships/image" Target="../media/image2.emf"/><Relationship Id="rId4" Type="http://schemas.openxmlformats.org/officeDocument/2006/relationships/image" Target="../media/image56.wmf"/><Relationship Id="rId9" Type="http://schemas.openxmlformats.org/officeDocument/2006/relationships/image" Target="../media/image6.emf"/></Relationships>
</file>

<file path=ppt/slides/_rels/slide2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0.png"/><Relationship Id="rId7" Type="http://schemas.openxmlformats.org/officeDocument/2006/relationships/image" Target="../media/image43.png"/><Relationship Id="rId2" Type="http://schemas.openxmlformats.org/officeDocument/2006/relationships/image" Target="../media/image61.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2.png"/><Relationship Id="rId7" Type="http://schemas.openxmlformats.org/officeDocument/2006/relationships/image" Target="../media/image63.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6.emf"/><Relationship Id="rId10" Type="http://schemas.openxmlformats.org/officeDocument/2006/relationships/image" Target="../media/image7.png"/><Relationship Id="rId4" Type="http://schemas.openxmlformats.org/officeDocument/2006/relationships/image" Target="../media/image60.png"/><Relationship Id="rId9" Type="http://schemas.openxmlformats.org/officeDocument/2006/relationships/image" Target="../media/image43.png"/></Relationships>
</file>

<file path=ppt/slides/_rels/slide3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65.jpeg"/><Relationship Id="rId7" Type="http://schemas.openxmlformats.org/officeDocument/2006/relationships/image" Target="../media/image6.emf"/><Relationship Id="rId2" Type="http://schemas.openxmlformats.org/officeDocument/2006/relationships/image" Target="../media/image64.jpe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7.jpeg"/><Relationship Id="rId10" Type="http://schemas.openxmlformats.org/officeDocument/2006/relationships/image" Target="../media/image7.png"/><Relationship Id="rId4" Type="http://schemas.openxmlformats.org/officeDocument/2006/relationships/image" Target="../media/image66.jpeg"/><Relationship Id="rId9"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43.png"/><Relationship Id="rId5" Type="http://schemas.openxmlformats.org/officeDocument/2006/relationships/image" Target="../media/image6.emf"/><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9.jpeg"/><Relationship Id="rId7" Type="http://schemas.openxmlformats.org/officeDocument/2006/relationships/image" Target="../media/image2.emf"/><Relationship Id="rId2" Type="http://schemas.openxmlformats.org/officeDocument/2006/relationships/image" Target="../media/image68.jpeg"/><Relationship Id="rId1" Type="http://schemas.openxmlformats.org/officeDocument/2006/relationships/slideLayout" Target="../slideLayouts/slideLayout8.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70.jpeg"/><Relationship Id="rId9"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3.png"/><Relationship Id="rId4" Type="http://schemas.openxmlformats.org/officeDocument/2006/relationships/image" Target="../media/image6.emf"/></Relationships>
</file>

<file path=ppt/slides/_rels/slide3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72.jpeg"/><Relationship Id="rId7" Type="http://schemas.openxmlformats.org/officeDocument/2006/relationships/image" Target="../media/image7.png"/><Relationship Id="rId2" Type="http://schemas.openxmlformats.org/officeDocument/2006/relationships/image" Target="../media/image71.jpeg"/><Relationship Id="rId1" Type="http://schemas.openxmlformats.org/officeDocument/2006/relationships/slideLayout" Target="../slideLayouts/slideLayout8.xml"/><Relationship Id="rId6" Type="http://schemas.openxmlformats.org/officeDocument/2006/relationships/image" Target="../media/image2.emf"/><Relationship Id="rId11" Type="http://schemas.openxmlformats.org/officeDocument/2006/relationships/image" Target="../media/image75.jpeg"/><Relationship Id="rId5" Type="http://schemas.openxmlformats.org/officeDocument/2006/relationships/image" Target="../media/image6.emf"/><Relationship Id="rId10" Type="http://schemas.openxmlformats.org/officeDocument/2006/relationships/image" Target="../media/image74.jpeg"/><Relationship Id="rId4" Type="http://schemas.openxmlformats.org/officeDocument/2006/relationships/image" Target="../media/image5.png"/><Relationship Id="rId9" Type="http://schemas.openxmlformats.org/officeDocument/2006/relationships/image" Target="../media/image73.jpeg"/></Relationships>
</file>

<file path=ppt/slides/_rels/slide3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5.jpeg"/><Relationship Id="rId7" Type="http://schemas.openxmlformats.org/officeDocument/2006/relationships/image" Target="../media/image43.png"/><Relationship Id="rId2" Type="http://schemas.openxmlformats.org/officeDocument/2006/relationships/image" Target="../media/image76.jpe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image" Target="../media/image6.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51520" y="122388"/>
            <a:ext cx="7488832" cy="1412776"/>
          </a:xfrm>
        </p:spPr>
        <p:txBody>
          <a:bodyPr>
            <a:normAutofit fontScale="90000"/>
          </a:bodyPr>
          <a:lstStyle/>
          <a:p>
            <a:pPr algn="ctr"/>
            <a:r>
              <a:rPr lang="en-US" b="1" dirty="0">
                <a:solidFill>
                  <a:srgbClr val="FFFF00"/>
                </a:solidFill>
              </a:rPr>
              <a:t/>
            </a:r>
            <a:br>
              <a:rPr lang="en-US" b="1" dirty="0">
                <a:solidFill>
                  <a:srgbClr val="FFFF00"/>
                </a:solidFill>
              </a:rPr>
            </a:br>
            <a:r>
              <a:rPr lang="en-US" b="1" dirty="0">
                <a:solidFill>
                  <a:srgbClr val="FFFF00"/>
                </a:solidFill>
              </a:rPr>
              <a:t/>
            </a:r>
            <a:br>
              <a:rPr lang="en-US" b="1" dirty="0">
                <a:solidFill>
                  <a:srgbClr val="FFFF00"/>
                </a:solidFill>
              </a:rPr>
            </a:br>
            <a:r>
              <a:rPr lang="en-US" b="1" dirty="0">
                <a:solidFill>
                  <a:srgbClr val="FFFF00"/>
                </a:solidFill>
              </a:rPr>
              <a:t/>
            </a:r>
            <a:br>
              <a:rPr lang="en-US" b="1" dirty="0">
                <a:solidFill>
                  <a:srgbClr val="FFFF00"/>
                </a:solidFill>
              </a:rPr>
            </a:br>
            <a:r>
              <a:rPr lang="el-GR" sz="2400" b="1" dirty="0">
                <a:solidFill>
                  <a:srgbClr val="C00000"/>
                </a:solidFill>
              </a:rPr>
              <a:t>100% διείσδυση ΑΠΕ για ενεργειακά αυτόνομα συστήματα </a:t>
            </a:r>
            <a:r>
              <a:rPr lang="el-GR" sz="2400" b="1" dirty="0">
                <a:solidFill>
                  <a:srgbClr val="FFFF00"/>
                </a:solidFill>
              </a:rPr>
              <a:t/>
            </a:r>
            <a:br>
              <a:rPr lang="el-GR" sz="2400" b="1" dirty="0">
                <a:solidFill>
                  <a:srgbClr val="FFFF00"/>
                </a:solidFill>
              </a:rPr>
            </a:br>
            <a:r>
              <a:rPr lang="el-GR" sz="2700" b="1" dirty="0">
                <a:solidFill>
                  <a:srgbClr val="FFFF00"/>
                </a:solidFill>
              </a:rPr>
              <a:t/>
            </a:r>
            <a:br>
              <a:rPr lang="el-GR" sz="2700" b="1" dirty="0">
                <a:solidFill>
                  <a:srgbClr val="FFFF00"/>
                </a:solidFill>
              </a:rPr>
            </a:br>
            <a:endParaRPr lang="en-US" sz="2700" dirty="0">
              <a:solidFill>
                <a:schemeClr val="accent5">
                  <a:lumMod val="75000"/>
                </a:schemeClr>
              </a:solidFill>
            </a:endParaRPr>
          </a:p>
        </p:txBody>
      </p:sp>
      <p:pic>
        <p:nvPicPr>
          <p:cNvPr id="7" name="Picture 8" descr="CRES_full_name_EL">
            <a:extLst>
              <a:ext uri="{FF2B5EF4-FFF2-40B4-BE49-F238E27FC236}">
                <a16:creationId xmlns:a16="http://schemas.microsoft.com/office/drawing/2014/main" id="{A0A1E976-3AD5-4D7A-8A82-D90BDA9EA04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4149080"/>
            <a:ext cx="2993898" cy="474128"/>
          </a:xfrm>
          <a:prstGeom prst="rect">
            <a:avLst/>
          </a:prstGeom>
          <a:noFill/>
          <a:ln>
            <a:noFill/>
          </a:ln>
        </p:spPr>
      </p:pic>
      <p:sp>
        <p:nvSpPr>
          <p:cNvPr id="3" name="TextBox 2">
            <a:extLst>
              <a:ext uri="{FF2B5EF4-FFF2-40B4-BE49-F238E27FC236}">
                <a16:creationId xmlns:a16="http://schemas.microsoft.com/office/drawing/2014/main" id="{2A70C9D4-74CF-4E31-A6B4-27998D5D243A}"/>
              </a:ext>
            </a:extLst>
          </p:cNvPr>
          <p:cNvSpPr txBox="1"/>
          <p:nvPr/>
        </p:nvSpPr>
        <p:spPr>
          <a:xfrm flipH="1">
            <a:off x="1043608" y="3121081"/>
            <a:ext cx="6552728" cy="646331"/>
          </a:xfrm>
          <a:prstGeom prst="rect">
            <a:avLst/>
          </a:prstGeom>
          <a:noFill/>
        </p:spPr>
        <p:txBody>
          <a:bodyPr wrap="square" rtlCol="0">
            <a:spAutoFit/>
          </a:bodyPr>
          <a:lstStyle/>
          <a:p>
            <a:r>
              <a:rPr lang="el-GR" dirty="0"/>
              <a:t>Μάρκος </a:t>
            </a:r>
            <a:r>
              <a:rPr lang="el-GR" dirty="0" err="1"/>
              <a:t>Δαμασιώτης</a:t>
            </a:r>
            <a:r>
              <a:rPr lang="el-GR" dirty="0"/>
              <a:t> </a:t>
            </a:r>
          </a:p>
          <a:p>
            <a:r>
              <a:rPr lang="el-GR" dirty="0"/>
              <a:t>Προϊστάμενος Διεύθυνσης Αναπτυξιακών Προγραμμάτων  </a:t>
            </a:r>
          </a:p>
        </p:txBody>
      </p:sp>
      <p:sp>
        <p:nvSpPr>
          <p:cNvPr id="4" name="TextBox 3">
            <a:extLst>
              <a:ext uri="{FF2B5EF4-FFF2-40B4-BE49-F238E27FC236}">
                <a16:creationId xmlns:a16="http://schemas.microsoft.com/office/drawing/2014/main" id="{7BD202DA-1E71-F997-2C76-DEB65CF3D869}"/>
              </a:ext>
            </a:extLst>
          </p:cNvPr>
          <p:cNvSpPr txBox="1"/>
          <p:nvPr/>
        </p:nvSpPr>
        <p:spPr>
          <a:xfrm>
            <a:off x="899592" y="1916832"/>
            <a:ext cx="7220375" cy="1107996"/>
          </a:xfrm>
          <a:prstGeom prst="rect">
            <a:avLst/>
          </a:prstGeom>
          <a:noFill/>
        </p:spPr>
        <p:txBody>
          <a:bodyPr wrap="none" rtlCol="0">
            <a:spAutoFit/>
          </a:bodyPr>
          <a:lstStyle/>
          <a:p>
            <a:r>
              <a:rPr lang="el-GR" sz="2400" dirty="0" smtClean="0">
                <a:solidFill>
                  <a:srgbClr val="C00000"/>
                </a:solidFill>
              </a:rPr>
              <a:t> Το έργο </a:t>
            </a:r>
            <a:r>
              <a:rPr lang="el-GR" sz="2400" dirty="0">
                <a:solidFill>
                  <a:srgbClr val="C00000"/>
                </a:solidFill>
              </a:rPr>
              <a:t>πιλότος </a:t>
            </a:r>
            <a:r>
              <a:rPr lang="en-US" sz="2400" dirty="0" smtClean="0">
                <a:solidFill>
                  <a:srgbClr val="C00000"/>
                </a:solidFill>
              </a:rPr>
              <a:t>“</a:t>
            </a:r>
            <a:r>
              <a:rPr lang="el-GR" sz="2400" dirty="0" err="1" smtClean="0">
                <a:solidFill>
                  <a:srgbClr val="C00000"/>
                </a:solidFill>
              </a:rPr>
              <a:t>Άη-Στράτης</a:t>
            </a:r>
            <a:r>
              <a:rPr lang="en-US" sz="2400" dirty="0" smtClean="0">
                <a:solidFill>
                  <a:srgbClr val="C00000"/>
                </a:solidFill>
              </a:rPr>
              <a:t> - </a:t>
            </a:r>
            <a:r>
              <a:rPr lang="el-GR" sz="2400" dirty="0" smtClean="0">
                <a:solidFill>
                  <a:srgbClr val="C00000"/>
                </a:solidFill>
              </a:rPr>
              <a:t> </a:t>
            </a:r>
            <a:r>
              <a:rPr lang="el-GR" sz="2400" dirty="0">
                <a:solidFill>
                  <a:srgbClr val="C00000"/>
                </a:solidFill>
              </a:rPr>
              <a:t>Πράσινο </a:t>
            </a:r>
            <a:r>
              <a:rPr lang="el-GR" sz="2400" dirty="0" smtClean="0">
                <a:solidFill>
                  <a:srgbClr val="C00000"/>
                </a:solidFill>
              </a:rPr>
              <a:t>Νησί</a:t>
            </a:r>
            <a:r>
              <a:rPr lang="en-US" sz="2400" dirty="0" smtClean="0">
                <a:solidFill>
                  <a:srgbClr val="C00000"/>
                </a:solidFill>
              </a:rPr>
              <a:t>”</a:t>
            </a:r>
            <a:r>
              <a:rPr lang="el-GR" sz="2400" dirty="0" smtClean="0">
                <a:solidFill>
                  <a:srgbClr val="C00000"/>
                </a:solidFill>
              </a:rPr>
              <a:t> </a:t>
            </a:r>
            <a:r>
              <a:rPr lang="el-GR" sz="2400" dirty="0">
                <a:solidFill>
                  <a:srgbClr val="C00000"/>
                </a:solidFill>
              </a:rPr>
              <a:t/>
            </a:r>
            <a:br>
              <a:rPr lang="el-GR" sz="2400" dirty="0">
                <a:solidFill>
                  <a:srgbClr val="C00000"/>
                </a:solidFill>
              </a:rPr>
            </a:br>
            <a:r>
              <a:rPr lang="el-GR" sz="2400" dirty="0">
                <a:solidFill>
                  <a:srgbClr val="C00000"/>
                </a:solidFill>
              </a:rPr>
              <a:t>Το έργο πιλότος </a:t>
            </a:r>
            <a:r>
              <a:rPr lang="en-US" sz="2400" dirty="0" smtClean="0">
                <a:solidFill>
                  <a:srgbClr val="C00000"/>
                </a:solidFill>
              </a:rPr>
              <a:t>“</a:t>
            </a:r>
            <a:r>
              <a:rPr lang="el-GR" sz="2400" dirty="0" smtClean="0">
                <a:solidFill>
                  <a:srgbClr val="C00000"/>
                </a:solidFill>
              </a:rPr>
              <a:t>Αγία </a:t>
            </a:r>
            <a:r>
              <a:rPr lang="el-GR" sz="2400" dirty="0">
                <a:solidFill>
                  <a:srgbClr val="C00000"/>
                </a:solidFill>
              </a:rPr>
              <a:t>Βαρβάρα – Πράσινη </a:t>
            </a:r>
            <a:r>
              <a:rPr lang="el-GR" sz="2400" dirty="0" err="1" smtClean="0">
                <a:solidFill>
                  <a:srgbClr val="C00000"/>
                </a:solidFill>
              </a:rPr>
              <a:t>Γειονιά</a:t>
            </a:r>
            <a:r>
              <a:rPr lang="en-US" sz="2400" dirty="0" smtClean="0">
                <a:solidFill>
                  <a:srgbClr val="C00000"/>
                </a:solidFill>
              </a:rPr>
              <a:t>”</a:t>
            </a:r>
            <a:r>
              <a:rPr lang="el-GR" sz="2400" dirty="0" smtClean="0">
                <a:solidFill>
                  <a:srgbClr val="C00000"/>
                </a:solidFill>
              </a:rPr>
              <a:t> </a:t>
            </a:r>
            <a:r>
              <a:rPr lang="el-GR" sz="1800" dirty="0">
                <a:solidFill>
                  <a:schemeClr val="accent5">
                    <a:lumMod val="75000"/>
                  </a:schemeClr>
                </a:solidFill>
              </a:rPr>
              <a:t/>
            </a:r>
            <a:br>
              <a:rPr lang="el-GR" sz="1800" dirty="0">
                <a:solidFill>
                  <a:schemeClr val="accent5">
                    <a:lumMod val="75000"/>
                  </a:schemeClr>
                </a:solidFill>
              </a:rPr>
            </a:br>
            <a:endParaRPr lang="el-GR" dirty="0"/>
          </a:p>
        </p:txBody>
      </p:sp>
    </p:spTree>
    <p:extLst>
      <p:ext uri="{BB962C8B-B14F-4D97-AF65-F5344CB8AC3E}">
        <p14:creationId xmlns:p14="http://schemas.microsoft.com/office/powerpoint/2010/main" val="4120502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9" name="Picture 21" descr="DSC_31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624" y="2809378"/>
            <a:ext cx="4528929" cy="299480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2476985" y="873136"/>
            <a:ext cx="2000103" cy="1370200"/>
            <a:chOff x="-2" y="-13538"/>
            <a:chExt cx="2501104" cy="1718279"/>
          </a:xfrm>
        </p:grpSpPr>
        <p:pic>
          <p:nvPicPr>
            <p:cNvPr id="22" name="Picture 21" descr="https://img.renovablesverdes.com/wp-content/uploads/2011/01/aerogenerador1.png"/>
            <p:cNvPicPr>
              <a:picLocks noChangeAspect="1"/>
            </p:cNvPicPr>
            <p:nvPr/>
          </p:nvPicPr>
          <p:blipFill rotWithShape="1">
            <a:blip r:embed="rId4">
              <a:extLst>
                <a:ext uri="{28A0092B-C50C-407E-A947-70E740481C1C}">
                  <a14:useLocalDpi xmlns:a14="http://schemas.microsoft.com/office/drawing/2010/main" val="0"/>
                </a:ext>
              </a:extLst>
            </a:blip>
            <a:srcRect l="10592" r="48087" b="6136"/>
            <a:stretch/>
          </p:blipFill>
          <p:spPr bwMode="auto">
            <a:xfrm>
              <a:off x="-2" y="-13538"/>
              <a:ext cx="1346401" cy="1718279"/>
            </a:xfrm>
            <a:prstGeom prst="rect">
              <a:avLst/>
            </a:prstGeom>
            <a:noFill/>
            <a:ln>
              <a:noFill/>
            </a:ln>
            <a:extLst>
              <a:ext uri="{53640926-AAD7-44D8-BBD7-CCE9431645EC}">
                <a14:shadowObscured xmlns:a14="http://schemas.microsoft.com/office/drawing/2010/main"/>
              </a:ext>
            </a:extLst>
          </p:spPr>
        </p:pic>
        <p:pic>
          <p:nvPicPr>
            <p:cNvPr id="23" name="Picture 22" descr="Σχετική εικόνα"/>
            <p:cNvPicPr>
              <a:picLocks noChangeAspect="1"/>
            </p:cNvPicPr>
            <p:nvPr/>
          </p:nvPicPr>
          <p:blipFill rotWithShape="1">
            <a:blip r:embed="rId5" cstate="print">
              <a:extLst>
                <a:ext uri="{28A0092B-C50C-407E-A947-70E740481C1C}">
                  <a14:useLocalDpi xmlns:a14="http://schemas.microsoft.com/office/drawing/2010/main" val="0"/>
                </a:ext>
              </a:extLst>
            </a:blip>
            <a:srcRect l="19933" r="15468"/>
            <a:stretch/>
          </p:blipFill>
          <p:spPr bwMode="auto">
            <a:xfrm>
              <a:off x="1360339" y="-7705"/>
              <a:ext cx="1140763" cy="1680542"/>
            </a:xfrm>
            <a:prstGeom prst="rect">
              <a:avLst/>
            </a:prstGeom>
            <a:noFill/>
            <a:ln w="12700">
              <a:solidFill>
                <a:schemeClr val="tx1"/>
              </a:solidFill>
            </a:ln>
            <a:extLst>
              <a:ext uri="{53640926-AAD7-44D8-BBD7-CCE9431645EC}">
                <a14:shadowObscured xmlns:a14="http://schemas.microsoft.com/office/drawing/2010/main"/>
              </a:ext>
            </a:extLst>
          </p:spPr>
        </p:pic>
      </p:grpSp>
      <p:cxnSp>
        <p:nvCxnSpPr>
          <p:cNvPr id="26" name="Straight Connector 25"/>
          <p:cNvCxnSpPr/>
          <p:nvPr/>
        </p:nvCxnSpPr>
        <p:spPr>
          <a:xfrm>
            <a:off x="6218073" y="1245631"/>
            <a:ext cx="0" cy="2399188"/>
          </a:xfrm>
          <a:prstGeom prst="line">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ectangle 25"/>
          <p:cNvSpPr>
            <a:spLocks noChangeArrowheads="1"/>
          </p:cNvSpPr>
          <p:nvPr/>
        </p:nvSpPr>
        <p:spPr bwMode="auto">
          <a:xfrm>
            <a:off x="152401"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6"/>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27"/>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Rectangle 28"/>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9" name="TextBox 8"/>
          <p:cNvSpPr txBox="1"/>
          <p:nvPr/>
        </p:nvSpPr>
        <p:spPr>
          <a:xfrm>
            <a:off x="3564834" y="2260559"/>
            <a:ext cx="1285198" cy="584775"/>
          </a:xfrm>
          <a:prstGeom prst="rect">
            <a:avLst/>
          </a:prstGeom>
          <a:noFill/>
        </p:spPr>
        <p:txBody>
          <a:bodyPr wrap="square" rtlCol="0">
            <a:spAutoFit/>
          </a:bodyPr>
          <a:lstStyle/>
          <a:p>
            <a:r>
              <a:rPr lang="en-US" sz="1600" b="1" dirty="0"/>
              <a:t>1,0 </a:t>
            </a:r>
            <a:r>
              <a:rPr lang="en-US" sz="1600" b="1" dirty="0" err="1"/>
              <a:t>GWh</a:t>
            </a:r>
            <a:r>
              <a:rPr lang="en-US" sz="1600" b="1" dirty="0"/>
              <a:t> </a:t>
            </a:r>
            <a:r>
              <a:rPr lang="el-GR" sz="1600" b="1" dirty="0"/>
              <a:t>&gt;85</a:t>
            </a:r>
            <a:r>
              <a:rPr lang="en-US" sz="1600" b="1" dirty="0"/>
              <a:t>%</a:t>
            </a:r>
          </a:p>
        </p:txBody>
      </p:sp>
      <p:sp>
        <p:nvSpPr>
          <p:cNvPr id="30" name="TextBox 29"/>
          <p:cNvSpPr txBox="1"/>
          <p:nvPr/>
        </p:nvSpPr>
        <p:spPr>
          <a:xfrm>
            <a:off x="6314304" y="2243336"/>
            <a:ext cx="849985" cy="369332"/>
          </a:xfrm>
          <a:prstGeom prst="rect">
            <a:avLst/>
          </a:prstGeom>
          <a:noFill/>
        </p:spPr>
        <p:txBody>
          <a:bodyPr wrap="square" rtlCol="0">
            <a:spAutoFit/>
          </a:bodyPr>
          <a:lstStyle/>
          <a:p>
            <a:r>
              <a:rPr lang="el-GR" b="1" dirty="0"/>
              <a:t>&lt;</a:t>
            </a:r>
            <a:r>
              <a:rPr lang="en-US" b="1" dirty="0"/>
              <a:t>1</a:t>
            </a:r>
            <a:r>
              <a:rPr lang="el-GR" b="1" dirty="0"/>
              <a:t>5</a:t>
            </a:r>
            <a:r>
              <a:rPr lang="en-US" b="1" dirty="0"/>
              <a:t>%</a:t>
            </a:r>
          </a:p>
        </p:txBody>
      </p:sp>
      <p:pic>
        <p:nvPicPr>
          <p:cNvPr id="4120" name="Picture 5" descr="Αποτέλεσμα εικόνας για diesel power generating st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9411" y="995804"/>
            <a:ext cx="1457325" cy="107632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115616" y="873136"/>
            <a:ext cx="1461516" cy="307777"/>
          </a:xfrm>
          <a:prstGeom prst="rect">
            <a:avLst/>
          </a:prstGeom>
          <a:noFill/>
        </p:spPr>
        <p:txBody>
          <a:bodyPr wrap="square" rtlCol="0">
            <a:spAutoFit/>
          </a:bodyPr>
          <a:lstStyle/>
          <a:p>
            <a:r>
              <a:rPr lang="el-GR" sz="1400" b="1" dirty="0"/>
              <a:t>ΑΠΕ 3</a:t>
            </a:r>
            <a:r>
              <a:rPr lang="en-US" sz="1400" b="1" dirty="0"/>
              <a:t> GWH/y</a:t>
            </a:r>
          </a:p>
        </p:txBody>
      </p:sp>
      <p:sp>
        <p:nvSpPr>
          <p:cNvPr id="35" name="TextBox 34"/>
          <p:cNvSpPr txBox="1"/>
          <p:nvPr/>
        </p:nvSpPr>
        <p:spPr>
          <a:xfrm>
            <a:off x="7020272" y="1164635"/>
            <a:ext cx="1728192" cy="646331"/>
          </a:xfrm>
          <a:prstGeom prst="rect">
            <a:avLst/>
          </a:prstGeom>
          <a:noFill/>
        </p:spPr>
        <p:txBody>
          <a:bodyPr wrap="square" rtlCol="0">
            <a:spAutoFit/>
          </a:bodyPr>
          <a:lstStyle/>
          <a:p>
            <a:r>
              <a:rPr lang="el-GR" b="1" dirty="0"/>
              <a:t>Σταθμός ΔΕΗ</a:t>
            </a:r>
            <a:endParaRPr lang="en-US" b="1" dirty="0"/>
          </a:p>
          <a:p>
            <a:r>
              <a:rPr lang="en-US" b="1" dirty="0"/>
              <a:t>0,2 </a:t>
            </a:r>
            <a:r>
              <a:rPr lang="en-US" b="1" dirty="0" err="1"/>
              <a:t>GWh</a:t>
            </a:r>
            <a:r>
              <a:rPr lang="en-US" b="1" dirty="0"/>
              <a:t>/y</a:t>
            </a:r>
          </a:p>
        </p:txBody>
      </p:sp>
      <p:cxnSp>
        <p:nvCxnSpPr>
          <p:cNvPr id="45" name="Straight Connector 44"/>
          <p:cNvCxnSpPr/>
          <p:nvPr/>
        </p:nvCxnSpPr>
        <p:spPr>
          <a:xfrm>
            <a:off x="3419874" y="2243337"/>
            <a:ext cx="7651" cy="1382804"/>
          </a:xfrm>
          <a:prstGeom prst="line">
            <a:avLst/>
          </a:prstGeom>
          <a:ln w="2286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997926" y="2746718"/>
            <a:ext cx="1634767" cy="907655"/>
            <a:chOff x="1043608" y="2809376"/>
            <a:chExt cx="1634767" cy="907655"/>
          </a:xfrm>
        </p:grpSpPr>
        <p:pic>
          <p:nvPicPr>
            <p:cNvPr id="61" name="Picture 60"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608" y="280937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2" name="Straight Connector 61"/>
            <p:cNvCxnSpPr/>
            <p:nvPr/>
          </p:nvCxnSpPr>
          <p:spPr>
            <a:xfrm>
              <a:off x="1746869" y="3251179"/>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3" name="Group 62"/>
          <p:cNvGrpSpPr/>
          <p:nvPr/>
        </p:nvGrpSpPr>
        <p:grpSpPr>
          <a:xfrm>
            <a:off x="6331619" y="2550746"/>
            <a:ext cx="1634767" cy="907655"/>
            <a:chOff x="955121" y="1052736"/>
            <a:chExt cx="1634767" cy="907655"/>
          </a:xfrm>
        </p:grpSpPr>
        <p:pic>
          <p:nvPicPr>
            <p:cNvPr id="64" name="Picture 63"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5" name="Straight Connector 64"/>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6" name="Group 65"/>
          <p:cNvGrpSpPr/>
          <p:nvPr/>
        </p:nvGrpSpPr>
        <p:grpSpPr>
          <a:xfrm>
            <a:off x="987622" y="3905198"/>
            <a:ext cx="1634767" cy="907655"/>
            <a:chOff x="1043608" y="2809376"/>
            <a:chExt cx="1634767" cy="907655"/>
          </a:xfrm>
        </p:grpSpPr>
        <p:pic>
          <p:nvPicPr>
            <p:cNvPr id="67" name="Picture 66"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608" y="280937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8" name="Straight Connector 67"/>
            <p:cNvCxnSpPr/>
            <p:nvPr/>
          </p:nvCxnSpPr>
          <p:spPr>
            <a:xfrm>
              <a:off x="1746869" y="3251179"/>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9" name="Group 68"/>
          <p:cNvGrpSpPr/>
          <p:nvPr/>
        </p:nvGrpSpPr>
        <p:grpSpPr>
          <a:xfrm>
            <a:off x="997926" y="5097850"/>
            <a:ext cx="1634767" cy="907655"/>
            <a:chOff x="1043608" y="2809376"/>
            <a:chExt cx="1634767" cy="907655"/>
          </a:xfrm>
        </p:grpSpPr>
        <p:pic>
          <p:nvPicPr>
            <p:cNvPr id="70" name="Picture 69"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608" y="280937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71" name="Straight Connector 70"/>
            <p:cNvCxnSpPr/>
            <p:nvPr/>
          </p:nvCxnSpPr>
          <p:spPr>
            <a:xfrm>
              <a:off x="1746869" y="3251179"/>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6331619" y="3730127"/>
            <a:ext cx="1634767" cy="907655"/>
            <a:chOff x="955121" y="1052736"/>
            <a:chExt cx="1634767" cy="907655"/>
          </a:xfrm>
        </p:grpSpPr>
        <p:pic>
          <p:nvPicPr>
            <p:cNvPr id="73" name="Picture 72"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74" name="Straight Connector 73"/>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6331619" y="4896529"/>
            <a:ext cx="1634767" cy="907655"/>
            <a:chOff x="955121" y="1052736"/>
            <a:chExt cx="1634767" cy="907655"/>
          </a:xfrm>
        </p:grpSpPr>
        <p:pic>
          <p:nvPicPr>
            <p:cNvPr id="76" name="Picture 75" descr="Αποτέλεσμα εικόνας για fuel boile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77" name="Straight Connector 76"/>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78" name="Straight Connector 77"/>
          <p:cNvCxnSpPr/>
          <p:nvPr/>
        </p:nvCxnSpPr>
        <p:spPr>
          <a:xfrm rot="5400000">
            <a:off x="1684398" y="1052824"/>
            <a:ext cx="0" cy="1584000"/>
          </a:xfrm>
          <a:prstGeom prst="line">
            <a:avLst/>
          </a:prstGeom>
          <a:ln w="34925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2601783" y="2346605"/>
            <a:ext cx="900916" cy="400110"/>
          </a:xfrm>
          <a:prstGeom prst="rect">
            <a:avLst/>
          </a:prstGeom>
          <a:noFill/>
        </p:spPr>
        <p:txBody>
          <a:bodyPr wrap="square" rtlCol="0">
            <a:spAutoFit/>
          </a:bodyPr>
          <a:lstStyle/>
          <a:p>
            <a:r>
              <a:rPr lang="el-GR" sz="2000" b="1" dirty="0"/>
              <a:t>1/3</a:t>
            </a:r>
            <a:endParaRPr lang="en-US" sz="2000" b="1" dirty="0"/>
          </a:p>
        </p:txBody>
      </p:sp>
      <p:sp>
        <p:nvSpPr>
          <p:cNvPr id="80" name="TextBox 79"/>
          <p:cNvSpPr txBox="1"/>
          <p:nvPr/>
        </p:nvSpPr>
        <p:spPr>
          <a:xfrm>
            <a:off x="1329739" y="1645695"/>
            <a:ext cx="692957" cy="400110"/>
          </a:xfrm>
          <a:prstGeom prst="rect">
            <a:avLst/>
          </a:prstGeom>
          <a:noFill/>
        </p:spPr>
        <p:txBody>
          <a:bodyPr wrap="square" rtlCol="0">
            <a:spAutoFit/>
          </a:bodyPr>
          <a:lstStyle/>
          <a:p>
            <a:r>
              <a:rPr lang="el-GR" sz="2000" b="1" dirty="0"/>
              <a:t>2/3</a:t>
            </a:r>
            <a:endParaRPr lang="en-US" sz="2000" b="1" dirty="0"/>
          </a:p>
        </p:txBody>
      </p:sp>
      <p:sp>
        <p:nvSpPr>
          <p:cNvPr id="41" name="TextBox 40"/>
          <p:cNvSpPr txBox="1"/>
          <p:nvPr/>
        </p:nvSpPr>
        <p:spPr>
          <a:xfrm>
            <a:off x="5110658" y="5077906"/>
            <a:ext cx="1543890" cy="646331"/>
          </a:xfrm>
          <a:prstGeom prst="rect">
            <a:avLst/>
          </a:prstGeom>
          <a:noFill/>
        </p:spPr>
        <p:txBody>
          <a:bodyPr wrap="square" rtlCol="0">
            <a:spAutoFit/>
          </a:bodyPr>
          <a:lstStyle/>
          <a:p>
            <a:r>
              <a:rPr lang="el-GR" b="1" dirty="0">
                <a:solidFill>
                  <a:schemeClr val="bg1"/>
                </a:solidFill>
              </a:rPr>
              <a:t>Κεντρικές θερμάνσεις</a:t>
            </a:r>
            <a:endParaRPr lang="en-US" b="1" dirty="0">
              <a:solidFill>
                <a:schemeClr val="bg1"/>
              </a:solidFill>
            </a:endParaRPr>
          </a:p>
        </p:txBody>
      </p:sp>
      <p:sp>
        <p:nvSpPr>
          <p:cNvPr id="42" name="Subtitle 1"/>
          <p:cNvSpPr>
            <a:spLocks noGrp="1"/>
          </p:cNvSpPr>
          <p:nvPr>
            <p:ph type="subTitle" idx="1"/>
          </p:nvPr>
        </p:nvSpPr>
        <p:spPr>
          <a:xfrm>
            <a:off x="251523" y="188640"/>
            <a:ext cx="7848870" cy="576064"/>
          </a:xfrm>
        </p:spPr>
        <p:txBody>
          <a:bodyPr>
            <a:normAutofit/>
          </a:bodyPr>
          <a:lstStyle/>
          <a:p>
            <a:r>
              <a:rPr lang="el-GR" dirty="0">
                <a:solidFill>
                  <a:srgbClr val="C00000"/>
                </a:solidFill>
              </a:rPr>
              <a:t>Με την ένταξη των ΑΠΕ χωρίς Τηλεθέρμανση </a:t>
            </a:r>
            <a:endParaRPr lang="en-US" dirty="0">
              <a:solidFill>
                <a:srgbClr val="C00000"/>
              </a:solidFill>
            </a:endParaRPr>
          </a:p>
        </p:txBody>
      </p:sp>
    </p:spTree>
    <p:extLst>
      <p:ext uri="{BB962C8B-B14F-4D97-AF65-F5344CB8AC3E}">
        <p14:creationId xmlns:p14="http://schemas.microsoft.com/office/powerpoint/2010/main" val="157108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9" name="Picture 21" descr="DSC_31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624" y="2809378"/>
            <a:ext cx="4528929" cy="299480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Σχετική εικόνα"/>
          <p:cNvPicPr/>
          <p:nvPr/>
        </p:nvPicPr>
        <p:blipFill>
          <a:blip r:embed="rId4">
            <a:extLst>
              <a:ext uri="{28A0092B-C50C-407E-A947-70E740481C1C}">
                <a14:useLocalDpi xmlns:a14="http://schemas.microsoft.com/office/drawing/2010/main" val="0"/>
              </a:ext>
            </a:extLst>
          </a:blip>
          <a:srcRect/>
          <a:stretch>
            <a:fillRect/>
          </a:stretch>
        </p:blipFill>
        <p:spPr bwMode="auto">
          <a:xfrm>
            <a:off x="771848" y="3023861"/>
            <a:ext cx="1222840" cy="12876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1" name="Group 20"/>
          <p:cNvGrpSpPr/>
          <p:nvPr/>
        </p:nvGrpSpPr>
        <p:grpSpPr>
          <a:xfrm>
            <a:off x="1673862" y="873136"/>
            <a:ext cx="2000103" cy="1370200"/>
            <a:chOff x="-2" y="-13538"/>
            <a:chExt cx="2501104" cy="1718279"/>
          </a:xfrm>
        </p:grpSpPr>
        <p:pic>
          <p:nvPicPr>
            <p:cNvPr id="22" name="Picture 21" descr="https://img.renovablesverdes.com/wp-content/uploads/2011/01/aerogenerador1.png"/>
            <p:cNvPicPr>
              <a:picLocks noChangeAspect="1"/>
            </p:cNvPicPr>
            <p:nvPr/>
          </p:nvPicPr>
          <p:blipFill rotWithShape="1">
            <a:blip r:embed="rId5">
              <a:extLst>
                <a:ext uri="{28A0092B-C50C-407E-A947-70E740481C1C}">
                  <a14:useLocalDpi xmlns:a14="http://schemas.microsoft.com/office/drawing/2010/main" val="0"/>
                </a:ext>
              </a:extLst>
            </a:blip>
            <a:srcRect l="10592" r="48087" b="6136"/>
            <a:stretch/>
          </p:blipFill>
          <p:spPr bwMode="auto">
            <a:xfrm>
              <a:off x="-2" y="-13538"/>
              <a:ext cx="1346401" cy="1718279"/>
            </a:xfrm>
            <a:prstGeom prst="rect">
              <a:avLst/>
            </a:prstGeom>
            <a:noFill/>
            <a:ln>
              <a:noFill/>
            </a:ln>
            <a:extLst>
              <a:ext uri="{53640926-AAD7-44D8-BBD7-CCE9431645EC}">
                <a14:shadowObscured xmlns:a14="http://schemas.microsoft.com/office/drawing/2010/main"/>
              </a:ext>
            </a:extLst>
          </p:spPr>
        </p:pic>
        <p:pic>
          <p:nvPicPr>
            <p:cNvPr id="23" name="Picture 22" descr="Σχετική εικόνα"/>
            <p:cNvPicPr>
              <a:picLocks noChangeAspect="1"/>
            </p:cNvPicPr>
            <p:nvPr/>
          </p:nvPicPr>
          <p:blipFill rotWithShape="1">
            <a:blip r:embed="rId6" cstate="print">
              <a:extLst>
                <a:ext uri="{28A0092B-C50C-407E-A947-70E740481C1C}">
                  <a14:useLocalDpi xmlns:a14="http://schemas.microsoft.com/office/drawing/2010/main" val="0"/>
                </a:ext>
              </a:extLst>
            </a:blip>
            <a:srcRect l="19933" r="15468"/>
            <a:stretch/>
          </p:blipFill>
          <p:spPr bwMode="auto">
            <a:xfrm>
              <a:off x="1360339" y="-7705"/>
              <a:ext cx="1140763" cy="1680542"/>
            </a:xfrm>
            <a:prstGeom prst="rect">
              <a:avLst/>
            </a:prstGeom>
            <a:noFill/>
            <a:ln w="12700">
              <a:solidFill>
                <a:schemeClr val="tx1"/>
              </a:solidFill>
            </a:ln>
            <a:extLst>
              <a:ext uri="{53640926-AAD7-44D8-BBD7-CCE9431645EC}">
                <a14:shadowObscured xmlns:a14="http://schemas.microsoft.com/office/drawing/2010/main"/>
              </a:ext>
            </a:extLst>
          </p:spPr>
        </p:pic>
      </p:grpSp>
      <p:cxnSp>
        <p:nvCxnSpPr>
          <p:cNvPr id="26" name="Straight Connector 25"/>
          <p:cNvCxnSpPr/>
          <p:nvPr/>
        </p:nvCxnSpPr>
        <p:spPr>
          <a:xfrm>
            <a:off x="6218073" y="1245631"/>
            <a:ext cx="0" cy="2399188"/>
          </a:xfrm>
          <a:prstGeom prst="line">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923977" y="3606561"/>
            <a:ext cx="1499870" cy="0"/>
          </a:xfrm>
          <a:prstGeom prst="line">
            <a:avLst/>
          </a:prstGeom>
          <a:ln w="2222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468005" y="2403325"/>
            <a:ext cx="0" cy="1097684"/>
          </a:xfrm>
          <a:prstGeom prst="line">
            <a:avLst/>
          </a:prstGeom>
          <a:ln w="2286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ectangle 25"/>
          <p:cNvSpPr>
            <a:spLocks noChangeArrowheads="1"/>
          </p:cNvSpPr>
          <p:nvPr/>
        </p:nvSpPr>
        <p:spPr bwMode="auto">
          <a:xfrm>
            <a:off x="152401"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6"/>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27"/>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Rectangle 28"/>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9" name="TextBox 8"/>
          <p:cNvSpPr txBox="1"/>
          <p:nvPr/>
        </p:nvSpPr>
        <p:spPr>
          <a:xfrm>
            <a:off x="4318995" y="2260559"/>
            <a:ext cx="829071" cy="369332"/>
          </a:xfrm>
          <a:prstGeom prst="rect">
            <a:avLst/>
          </a:prstGeom>
          <a:noFill/>
        </p:spPr>
        <p:txBody>
          <a:bodyPr wrap="square" rtlCol="0">
            <a:spAutoFit/>
          </a:bodyPr>
          <a:lstStyle/>
          <a:p>
            <a:r>
              <a:rPr lang="el-GR" b="1" dirty="0"/>
              <a:t>&gt;85</a:t>
            </a:r>
            <a:r>
              <a:rPr lang="en-US" b="1" dirty="0"/>
              <a:t>%</a:t>
            </a:r>
          </a:p>
        </p:txBody>
      </p:sp>
      <p:sp>
        <p:nvSpPr>
          <p:cNvPr id="30" name="TextBox 29"/>
          <p:cNvSpPr txBox="1"/>
          <p:nvPr/>
        </p:nvSpPr>
        <p:spPr>
          <a:xfrm>
            <a:off x="6314304" y="2243336"/>
            <a:ext cx="849985" cy="369332"/>
          </a:xfrm>
          <a:prstGeom prst="rect">
            <a:avLst/>
          </a:prstGeom>
          <a:noFill/>
        </p:spPr>
        <p:txBody>
          <a:bodyPr wrap="square" rtlCol="0">
            <a:spAutoFit/>
          </a:bodyPr>
          <a:lstStyle/>
          <a:p>
            <a:r>
              <a:rPr lang="el-GR" b="1" dirty="0"/>
              <a:t>&lt;</a:t>
            </a:r>
            <a:r>
              <a:rPr lang="en-US" b="1" dirty="0"/>
              <a:t>1</a:t>
            </a:r>
            <a:r>
              <a:rPr lang="el-GR" b="1" dirty="0"/>
              <a:t>5</a:t>
            </a:r>
            <a:r>
              <a:rPr lang="en-US" b="1" dirty="0"/>
              <a:t>%</a:t>
            </a:r>
          </a:p>
        </p:txBody>
      </p:sp>
      <p:sp>
        <p:nvSpPr>
          <p:cNvPr id="32" name="TextBox 31"/>
          <p:cNvSpPr txBox="1"/>
          <p:nvPr/>
        </p:nvSpPr>
        <p:spPr>
          <a:xfrm>
            <a:off x="338887" y="5456452"/>
            <a:ext cx="1873737" cy="369332"/>
          </a:xfrm>
          <a:prstGeom prst="rect">
            <a:avLst/>
          </a:prstGeom>
          <a:noFill/>
        </p:spPr>
        <p:txBody>
          <a:bodyPr wrap="square" rtlCol="0">
            <a:spAutoFit/>
          </a:bodyPr>
          <a:lstStyle/>
          <a:p>
            <a:r>
              <a:rPr lang="el-GR" b="1" dirty="0"/>
              <a:t>Πετρέλαιο</a:t>
            </a:r>
            <a:r>
              <a:rPr lang="en-US" b="1" dirty="0"/>
              <a:t> 20% </a:t>
            </a:r>
          </a:p>
        </p:txBody>
      </p:sp>
      <p:sp>
        <p:nvSpPr>
          <p:cNvPr id="33" name="TextBox 32"/>
          <p:cNvSpPr txBox="1"/>
          <p:nvPr/>
        </p:nvSpPr>
        <p:spPr>
          <a:xfrm rot="16200000">
            <a:off x="-114898" y="3460154"/>
            <a:ext cx="1241913" cy="369332"/>
          </a:xfrm>
          <a:prstGeom prst="rect">
            <a:avLst/>
          </a:prstGeom>
          <a:noFill/>
        </p:spPr>
        <p:txBody>
          <a:bodyPr wrap="square" rtlCol="0">
            <a:spAutoFit/>
          </a:bodyPr>
          <a:lstStyle/>
          <a:p>
            <a:r>
              <a:rPr lang="el-GR" b="1" dirty="0"/>
              <a:t>ΑΠΕ</a:t>
            </a:r>
            <a:r>
              <a:rPr lang="en-US" b="1" dirty="0"/>
              <a:t> 80%</a:t>
            </a:r>
          </a:p>
        </p:txBody>
      </p:sp>
      <p:pic>
        <p:nvPicPr>
          <p:cNvPr id="4120" name="Picture 5" descr="Αποτέλεσμα εικόνας για diesel power generating sta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9411" y="995804"/>
            <a:ext cx="1457325" cy="1076325"/>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Group 41"/>
          <p:cNvGrpSpPr/>
          <p:nvPr/>
        </p:nvGrpSpPr>
        <p:grpSpPr>
          <a:xfrm>
            <a:off x="771851" y="4427654"/>
            <a:ext cx="2576015" cy="1007197"/>
            <a:chOff x="1043607" y="2809376"/>
            <a:chExt cx="2264243" cy="1007197"/>
          </a:xfrm>
        </p:grpSpPr>
        <p:pic>
          <p:nvPicPr>
            <p:cNvPr id="43" name="Picture 42" descr="Αποτέλεσμα εικόνας για fuel boile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3607" y="2809376"/>
              <a:ext cx="1074840" cy="10071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4" name="Straight Connector 43"/>
            <p:cNvCxnSpPr/>
            <p:nvPr/>
          </p:nvCxnSpPr>
          <p:spPr>
            <a:xfrm>
              <a:off x="2056294" y="3312974"/>
              <a:ext cx="125155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a:xfrm>
            <a:off x="4190940" y="2284903"/>
            <a:ext cx="7651" cy="1382804"/>
          </a:xfrm>
          <a:prstGeom prst="line">
            <a:avLst/>
          </a:prstGeom>
          <a:ln w="2286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375617" y="2403325"/>
            <a:ext cx="2822972" cy="0"/>
          </a:xfrm>
          <a:prstGeom prst="line">
            <a:avLst/>
          </a:prstGeom>
          <a:ln w="22860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751420" y="4242987"/>
            <a:ext cx="2100500" cy="369332"/>
          </a:xfrm>
          <a:prstGeom prst="rect">
            <a:avLst/>
          </a:prstGeom>
          <a:solidFill>
            <a:schemeClr val="bg1"/>
          </a:solidFill>
        </p:spPr>
        <p:txBody>
          <a:bodyPr wrap="square" rtlCol="0">
            <a:spAutoFit/>
          </a:bodyPr>
          <a:lstStyle/>
          <a:p>
            <a:r>
              <a:rPr lang="el-GR" b="1" dirty="0"/>
              <a:t>ΤΗΛΕΘΕΡΜΑΝΣΗ</a:t>
            </a:r>
            <a:endParaRPr lang="en-US" b="1" dirty="0"/>
          </a:p>
        </p:txBody>
      </p:sp>
      <p:cxnSp>
        <p:nvCxnSpPr>
          <p:cNvPr id="57" name="Straight Connector 56"/>
          <p:cNvCxnSpPr/>
          <p:nvPr/>
        </p:nvCxnSpPr>
        <p:spPr>
          <a:xfrm>
            <a:off x="751152" y="1637459"/>
            <a:ext cx="1172827" cy="0"/>
          </a:xfrm>
          <a:prstGeom prst="line">
            <a:avLst/>
          </a:prstGeom>
          <a:ln w="127000">
            <a:solidFill>
              <a:srgbClr val="FFC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751152" y="1817785"/>
            <a:ext cx="692957" cy="400110"/>
          </a:xfrm>
          <a:prstGeom prst="rect">
            <a:avLst/>
          </a:prstGeom>
          <a:noFill/>
        </p:spPr>
        <p:txBody>
          <a:bodyPr wrap="square" rtlCol="0">
            <a:spAutoFit/>
          </a:bodyPr>
          <a:lstStyle/>
          <a:p>
            <a:r>
              <a:rPr lang="el-GR" sz="2000" b="1" dirty="0"/>
              <a:t>1/3</a:t>
            </a:r>
            <a:endParaRPr lang="en-US" sz="2000" b="1" dirty="0"/>
          </a:p>
        </p:txBody>
      </p:sp>
      <p:sp>
        <p:nvSpPr>
          <p:cNvPr id="37" name="TextBox 36"/>
          <p:cNvSpPr txBox="1"/>
          <p:nvPr/>
        </p:nvSpPr>
        <p:spPr>
          <a:xfrm>
            <a:off x="2108715" y="2291261"/>
            <a:ext cx="692957" cy="400110"/>
          </a:xfrm>
          <a:prstGeom prst="rect">
            <a:avLst/>
          </a:prstGeom>
          <a:noFill/>
        </p:spPr>
        <p:txBody>
          <a:bodyPr wrap="square" rtlCol="0">
            <a:spAutoFit/>
          </a:bodyPr>
          <a:lstStyle/>
          <a:p>
            <a:r>
              <a:rPr lang="el-GR" sz="2000" b="1" dirty="0"/>
              <a:t>2/3</a:t>
            </a:r>
            <a:endParaRPr lang="en-US" sz="2000" b="1" dirty="0"/>
          </a:p>
        </p:txBody>
      </p:sp>
      <p:sp>
        <p:nvSpPr>
          <p:cNvPr id="38" name="Subtitle 1"/>
          <p:cNvSpPr>
            <a:spLocks noGrp="1"/>
          </p:cNvSpPr>
          <p:nvPr>
            <p:ph type="subTitle" idx="1"/>
          </p:nvPr>
        </p:nvSpPr>
        <p:spPr>
          <a:xfrm>
            <a:off x="251523" y="188640"/>
            <a:ext cx="7848870" cy="576064"/>
          </a:xfrm>
        </p:spPr>
        <p:txBody>
          <a:bodyPr/>
          <a:lstStyle/>
          <a:p>
            <a:r>
              <a:rPr lang="el-GR" dirty="0">
                <a:solidFill>
                  <a:srgbClr val="C00000"/>
                </a:solidFill>
              </a:rPr>
              <a:t>Με την ενσωμάτωση και της τηλεθέρμανσης</a:t>
            </a:r>
            <a:endParaRPr lang="en-US" dirty="0">
              <a:solidFill>
                <a:srgbClr val="C00000"/>
              </a:solidFill>
            </a:endParaRPr>
          </a:p>
        </p:txBody>
      </p:sp>
      <p:sp>
        <p:nvSpPr>
          <p:cNvPr id="39" name="TextBox 38"/>
          <p:cNvSpPr txBox="1"/>
          <p:nvPr/>
        </p:nvSpPr>
        <p:spPr>
          <a:xfrm>
            <a:off x="7020272" y="1164635"/>
            <a:ext cx="1728192" cy="646331"/>
          </a:xfrm>
          <a:prstGeom prst="rect">
            <a:avLst/>
          </a:prstGeom>
          <a:noFill/>
        </p:spPr>
        <p:txBody>
          <a:bodyPr wrap="square" rtlCol="0">
            <a:spAutoFit/>
          </a:bodyPr>
          <a:lstStyle/>
          <a:p>
            <a:r>
              <a:rPr lang="el-GR" b="1" dirty="0"/>
              <a:t>Σταθμός ΔΕΗ</a:t>
            </a:r>
            <a:endParaRPr lang="en-US" b="1" dirty="0"/>
          </a:p>
          <a:p>
            <a:r>
              <a:rPr lang="en-US" b="1" dirty="0"/>
              <a:t>0,2 </a:t>
            </a:r>
            <a:r>
              <a:rPr lang="en-US" b="1" dirty="0" err="1"/>
              <a:t>GWh</a:t>
            </a:r>
            <a:r>
              <a:rPr lang="en-US" b="1" dirty="0"/>
              <a:t>/y</a:t>
            </a:r>
          </a:p>
        </p:txBody>
      </p:sp>
      <p:sp>
        <p:nvSpPr>
          <p:cNvPr id="40" name="TextBox 39"/>
          <p:cNvSpPr txBox="1"/>
          <p:nvPr/>
        </p:nvSpPr>
        <p:spPr>
          <a:xfrm>
            <a:off x="384858" y="873136"/>
            <a:ext cx="1461516" cy="307777"/>
          </a:xfrm>
          <a:prstGeom prst="rect">
            <a:avLst/>
          </a:prstGeom>
          <a:noFill/>
        </p:spPr>
        <p:txBody>
          <a:bodyPr wrap="square" rtlCol="0">
            <a:spAutoFit/>
          </a:bodyPr>
          <a:lstStyle/>
          <a:p>
            <a:r>
              <a:rPr lang="el-GR" sz="1400" b="1" dirty="0"/>
              <a:t>ΑΠΕ 3</a:t>
            </a:r>
            <a:r>
              <a:rPr lang="en-US" sz="1400" b="1" dirty="0"/>
              <a:t> GWH/y</a:t>
            </a:r>
          </a:p>
        </p:txBody>
      </p:sp>
    </p:spTree>
    <p:extLst>
      <p:ext uri="{BB962C8B-B14F-4D97-AF65-F5344CB8AC3E}">
        <p14:creationId xmlns:p14="http://schemas.microsoft.com/office/powerpoint/2010/main" val="3808786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0EA70713-DDA3-4A76-BB82-6278587D6D13}"/>
              </a:ext>
            </a:extLst>
          </p:cNvPr>
          <p:cNvSpPr>
            <a:spLocks noGrp="1"/>
          </p:cNvSpPr>
          <p:nvPr>
            <p:ph type="subTitle" idx="1"/>
          </p:nvPr>
        </p:nvSpPr>
        <p:spPr/>
        <p:txBody>
          <a:bodyPr/>
          <a:lstStyle/>
          <a:p>
            <a:r>
              <a:rPr lang="el-GR" dirty="0">
                <a:solidFill>
                  <a:srgbClr val="C00000"/>
                </a:solidFill>
              </a:rPr>
              <a:t>Πως</a:t>
            </a:r>
            <a:r>
              <a:rPr lang="en-US" dirty="0">
                <a:solidFill>
                  <a:srgbClr val="C00000"/>
                </a:solidFill>
              </a:rPr>
              <a:t>: </a:t>
            </a:r>
            <a:r>
              <a:rPr lang="el-GR" dirty="0">
                <a:solidFill>
                  <a:srgbClr val="C00000"/>
                </a:solidFill>
              </a:rPr>
              <a:t>τεχνολογίες </a:t>
            </a:r>
          </a:p>
        </p:txBody>
      </p:sp>
      <p:sp>
        <p:nvSpPr>
          <p:cNvPr id="4" name="Rectangle 1">
            <a:extLst>
              <a:ext uri="{FF2B5EF4-FFF2-40B4-BE49-F238E27FC236}">
                <a16:creationId xmlns:a16="http://schemas.microsoft.com/office/drawing/2014/main" id="{A3C5C3EE-941F-4D62-BA84-B046CF1B12D4}"/>
              </a:ext>
            </a:extLst>
          </p:cNvPr>
          <p:cNvSpPr/>
          <p:nvPr/>
        </p:nvSpPr>
        <p:spPr>
          <a:xfrm>
            <a:off x="107504" y="1124744"/>
            <a:ext cx="9779725" cy="3600986"/>
          </a:xfrm>
          <a:prstGeom prst="rect">
            <a:avLst/>
          </a:prstGeom>
        </p:spPr>
        <p:txBody>
          <a:bodyPr wrap="square">
            <a:spAutoFit/>
          </a:bodyPr>
          <a:lstStyle/>
          <a:p>
            <a:r>
              <a:rPr lang="el-GR" sz="2400" b="1" i="0" u="sng" strike="noStrike" baseline="0" dirty="0">
                <a:solidFill>
                  <a:srgbClr val="000000"/>
                </a:solidFill>
                <a:latin typeface="Arial" panose="020B0604020202020204" pitchFamily="34" charset="0"/>
              </a:rPr>
              <a:t>ΥΒΣ από ΑΠΕ</a:t>
            </a:r>
            <a:endParaRPr lang="el-GR" sz="2400" b="0" i="0" u="sng" strike="noStrike" baseline="0" dirty="0">
              <a:solidFill>
                <a:srgbClr val="000000"/>
              </a:solidFill>
              <a:latin typeface="Arial" panose="020B0604020202020204" pitchFamily="34" charset="0"/>
            </a:endParaRPr>
          </a:p>
          <a:p>
            <a:r>
              <a:rPr lang="el-GR" dirty="0">
                <a:solidFill>
                  <a:srgbClr val="000000"/>
                </a:solidFill>
                <a:latin typeface="Arial" panose="020B0604020202020204" pitchFamily="34" charset="0"/>
              </a:rPr>
              <a:t>Σταθμός ΑΠΕ</a:t>
            </a:r>
            <a:r>
              <a:rPr lang="en-US" dirty="0">
                <a:solidFill>
                  <a:srgbClr val="000000"/>
                </a:solidFill>
                <a:latin typeface="Arial" panose="020B0604020202020204" pitchFamily="34" charset="0"/>
              </a:rPr>
              <a:t>:</a:t>
            </a:r>
            <a:r>
              <a:rPr lang="el-GR" dirty="0">
                <a:solidFill>
                  <a:srgbClr val="000000"/>
                </a:solidFill>
                <a:latin typeface="Arial" panose="020B0604020202020204" pitchFamily="34" charset="0"/>
              </a:rPr>
              <a:t> Α/Γ </a:t>
            </a:r>
            <a:r>
              <a:rPr lang="en-US" dirty="0" err="1">
                <a:solidFill>
                  <a:srgbClr val="000000"/>
                </a:solidFill>
                <a:latin typeface="Arial" panose="020B0604020202020204" pitchFamily="34" charset="0"/>
              </a:rPr>
              <a:t>Enercon</a:t>
            </a:r>
            <a:r>
              <a:rPr lang="en-US" dirty="0">
                <a:solidFill>
                  <a:srgbClr val="000000"/>
                </a:solidFill>
                <a:latin typeface="Arial" panose="020B0604020202020204" pitchFamily="34" charset="0"/>
              </a:rPr>
              <a:t> E44</a:t>
            </a:r>
            <a:r>
              <a:rPr lang="el-GR" dirty="0">
                <a:solidFill>
                  <a:srgbClr val="000000"/>
                </a:solidFill>
                <a:latin typeface="Arial" panose="020B0604020202020204" pitchFamily="34" charset="0"/>
              </a:rPr>
              <a:t> 900 </a:t>
            </a:r>
            <a:r>
              <a:rPr lang="en-US" dirty="0">
                <a:solidFill>
                  <a:srgbClr val="000000"/>
                </a:solidFill>
                <a:latin typeface="Arial" panose="020B0604020202020204" pitchFamily="34" charset="0"/>
              </a:rPr>
              <a:t>kW, </a:t>
            </a:r>
            <a:r>
              <a:rPr lang="el-GR" dirty="0">
                <a:solidFill>
                  <a:srgbClr val="000000"/>
                </a:solidFill>
                <a:latin typeface="Arial" panose="020B0604020202020204" pitchFamily="34" charset="0"/>
              </a:rPr>
              <a:t>Φ/Β</a:t>
            </a:r>
            <a:r>
              <a:rPr lang="en-US" dirty="0">
                <a:solidFill>
                  <a:srgbClr val="000000"/>
                </a:solidFill>
                <a:latin typeface="Arial" panose="020B0604020202020204" pitchFamily="34" charset="0"/>
              </a:rPr>
              <a:t> </a:t>
            </a:r>
            <a:r>
              <a:rPr lang="el-GR" dirty="0">
                <a:solidFill>
                  <a:srgbClr val="000000"/>
                </a:solidFill>
                <a:latin typeface="Arial" panose="020B0604020202020204" pitchFamily="34" charset="0"/>
              </a:rPr>
              <a:t>σταθμός 225 </a:t>
            </a:r>
            <a:r>
              <a:rPr lang="en-US" dirty="0">
                <a:solidFill>
                  <a:srgbClr val="000000"/>
                </a:solidFill>
                <a:latin typeface="Arial" panose="020B0604020202020204" pitchFamily="34" charset="0"/>
              </a:rPr>
              <a:t>kW.</a:t>
            </a:r>
          </a:p>
          <a:p>
            <a:r>
              <a:rPr lang="en-US" dirty="0">
                <a:solidFill>
                  <a:srgbClr val="000000"/>
                </a:solidFill>
                <a:latin typeface="Arial" panose="020B0604020202020204" pitchFamily="34" charset="0"/>
              </a:rPr>
              <a:t>BESS: TESLA 2 hour MEGAPACK 1</a:t>
            </a:r>
            <a:r>
              <a:rPr lang="el-GR" dirty="0">
                <a:solidFill>
                  <a:srgbClr val="000000"/>
                </a:solidFill>
                <a:latin typeface="Arial" panose="020B0604020202020204" pitchFamily="34" charset="0"/>
              </a:rPr>
              <a:t>,25</a:t>
            </a:r>
            <a:r>
              <a:rPr lang="en-US" dirty="0">
                <a:solidFill>
                  <a:srgbClr val="000000"/>
                </a:solidFill>
                <a:latin typeface="Arial" panose="020B0604020202020204" pitchFamily="34" charset="0"/>
              </a:rPr>
              <a:t> MW/2,5 MWh, TESLA site controller</a:t>
            </a:r>
          </a:p>
          <a:p>
            <a:r>
              <a:rPr lang="el-GR" dirty="0">
                <a:solidFill>
                  <a:srgbClr val="000000"/>
                </a:solidFill>
                <a:latin typeface="Arial" panose="020B0604020202020204" pitchFamily="34" charset="0"/>
              </a:rPr>
              <a:t>Γραμμή Μ.Τ. 15 </a:t>
            </a:r>
            <a:r>
              <a:rPr lang="en-US" dirty="0">
                <a:solidFill>
                  <a:srgbClr val="000000"/>
                </a:solidFill>
                <a:latin typeface="Arial" panose="020B0604020202020204" pitchFamily="34" charset="0"/>
              </a:rPr>
              <a:t>kV, 3,0 </a:t>
            </a:r>
            <a:r>
              <a:rPr lang="el-GR" dirty="0" err="1">
                <a:solidFill>
                  <a:srgbClr val="000000"/>
                </a:solidFill>
                <a:latin typeface="Arial" panose="020B0604020202020204" pitchFamily="34" charset="0"/>
              </a:rPr>
              <a:t>χλμ</a:t>
            </a:r>
            <a:r>
              <a:rPr lang="el-GR" dirty="0">
                <a:solidFill>
                  <a:srgbClr val="000000"/>
                </a:solidFill>
                <a:latin typeface="Arial" panose="020B0604020202020204" pitchFamily="34" charset="0"/>
              </a:rPr>
              <a:t>, Έργα διασύνδεσης στο δίκτυο (πίνακες Μ.Τ. και Μ/Σ)</a:t>
            </a:r>
          </a:p>
          <a:p>
            <a:endParaRPr lang="el-GR" dirty="0">
              <a:solidFill>
                <a:srgbClr val="000000"/>
              </a:solidFill>
              <a:latin typeface="Arial" panose="020B0604020202020204" pitchFamily="34" charset="0"/>
            </a:endParaRPr>
          </a:p>
          <a:p>
            <a:r>
              <a:rPr lang="el-GR" sz="2400" b="1" i="0" u="sng" strike="noStrike" baseline="0" dirty="0">
                <a:solidFill>
                  <a:srgbClr val="000000"/>
                </a:solidFill>
                <a:latin typeface="Arial" panose="020B0604020202020204" pitchFamily="34" charset="0"/>
              </a:rPr>
              <a:t>Σύστημα τηλεθέρμανσης με θερμική αποθήκη </a:t>
            </a:r>
            <a:endParaRPr lang="el-GR" sz="2400" b="0" i="0" u="sng" strike="noStrike" baseline="0" dirty="0">
              <a:solidFill>
                <a:srgbClr val="000000"/>
              </a:solidFill>
              <a:latin typeface="Arial" panose="020B0604020202020204" pitchFamily="34" charset="0"/>
            </a:endParaRPr>
          </a:p>
          <a:p>
            <a:r>
              <a:rPr lang="el-GR" dirty="0">
                <a:solidFill>
                  <a:srgbClr val="000000"/>
                </a:solidFill>
                <a:latin typeface="Arial" panose="020B0604020202020204" pitchFamily="34" charset="0"/>
              </a:rPr>
              <a:t>Κτίριο τηλεθέρμανσης 400 </a:t>
            </a:r>
            <a:r>
              <a:rPr lang="en-US" dirty="0">
                <a:solidFill>
                  <a:srgbClr val="000000"/>
                </a:solidFill>
                <a:latin typeface="Arial" panose="020B0604020202020204" pitchFamily="34" charset="0"/>
              </a:rPr>
              <a:t>m2</a:t>
            </a:r>
            <a:endParaRPr lang="el-GR" dirty="0">
              <a:solidFill>
                <a:srgbClr val="000000"/>
              </a:solidFill>
              <a:latin typeface="Arial" panose="020B0604020202020204" pitchFamily="34" charset="0"/>
            </a:endParaRPr>
          </a:p>
          <a:p>
            <a:r>
              <a:rPr lang="el-GR" dirty="0">
                <a:solidFill>
                  <a:srgbClr val="000000"/>
                </a:solidFill>
                <a:latin typeface="Arial" panose="020B0604020202020204" pitchFamily="34" charset="0"/>
              </a:rPr>
              <a:t>Ηλεκτρικοί λέβητες 1000 </a:t>
            </a:r>
            <a:r>
              <a:rPr lang="en-US" dirty="0">
                <a:solidFill>
                  <a:srgbClr val="000000"/>
                </a:solidFill>
                <a:latin typeface="Arial" panose="020B0604020202020204" pitchFamily="34" charset="0"/>
              </a:rPr>
              <a:t>kW</a:t>
            </a:r>
          </a:p>
          <a:p>
            <a:r>
              <a:rPr lang="el-GR" dirty="0">
                <a:solidFill>
                  <a:srgbClr val="000000"/>
                </a:solidFill>
                <a:latin typeface="Arial" panose="020B0604020202020204" pitchFamily="34" charset="0"/>
              </a:rPr>
              <a:t>Εφεδρικός λέβητας καυσίμου 800 </a:t>
            </a:r>
            <a:r>
              <a:rPr lang="en-US" dirty="0">
                <a:solidFill>
                  <a:srgbClr val="000000"/>
                </a:solidFill>
                <a:latin typeface="Arial" panose="020B0604020202020204" pitchFamily="34" charset="0"/>
              </a:rPr>
              <a:t>kW</a:t>
            </a:r>
            <a:endParaRPr lang="el-GR" dirty="0">
              <a:solidFill>
                <a:srgbClr val="000000"/>
              </a:solidFill>
              <a:latin typeface="Arial" panose="020B0604020202020204" pitchFamily="34" charset="0"/>
            </a:endParaRPr>
          </a:p>
          <a:p>
            <a:r>
              <a:rPr lang="en-US" dirty="0">
                <a:solidFill>
                  <a:srgbClr val="000000"/>
                </a:solidFill>
                <a:latin typeface="Arial" panose="020B0604020202020204" pitchFamily="34" charset="0"/>
              </a:rPr>
              <a:t>4X125=5</a:t>
            </a:r>
            <a:r>
              <a:rPr lang="el-GR" dirty="0">
                <a:solidFill>
                  <a:srgbClr val="000000"/>
                </a:solidFill>
                <a:latin typeface="Arial" panose="020B0604020202020204" pitchFamily="34" charset="0"/>
              </a:rPr>
              <a:t>00 m3 μεμονωμένες </a:t>
            </a:r>
            <a:r>
              <a:rPr lang="el-GR" dirty="0" err="1">
                <a:solidFill>
                  <a:srgbClr val="000000"/>
                </a:solidFill>
                <a:latin typeface="Arial" panose="020B0604020202020204" pitchFamily="34" charset="0"/>
              </a:rPr>
              <a:t>δεξ</a:t>
            </a:r>
            <a:r>
              <a:rPr lang="el-GR" dirty="0">
                <a:solidFill>
                  <a:srgbClr val="000000"/>
                </a:solidFill>
                <a:latin typeface="Arial" panose="020B0604020202020204" pitchFamily="34" charset="0"/>
              </a:rPr>
              <a:t>. ζεστού νερού</a:t>
            </a:r>
            <a:r>
              <a:rPr lang="en-US" dirty="0">
                <a:solidFill>
                  <a:srgbClr val="000000"/>
                </a:solidFill>
                <a:latin typeface="Arial" panose="020B0604020202020204" pitchFamily="34" charset="0"/>
              </a:rPr>
              <a:t> 120o C</a:t>
            </a:r>
            <a:endParaRPr lang="el-GR" dirty="0">
              <a:solidFill>
                <a:srgbClr val="000000"/>
              </a:solidFill>
              <a:latin typeface="Arial" panose="020B0604020202020204" pitchFamily="34" charset="0"/>
            </a:endParaRPr>
          </a:p>
          <a:p>
            <a:r>
              <a:rPr lang="el-GR" dirty="0">
                <a:solidFill>
                  <a:srgbClr val="000000"/>
                </a:solidFill>
                <a:latin typeface="Arial" panose="020B0604020202020204" pitchFamily="34" charset="0"/>
              </a:rPr>
              <a:t>Δίκτυο μεταφοράς/διανομής ζεστού νερού συνολικού μήκους 4 </a:t>
            </a:r>
            <a:r>
              <a:rPr lang="en-US" dirty="0">
                <a:solidFill>
                  <a:srgbClr val="000000"/>
                </a:solidFill>
                <a:latin typeface="Arial" panose="020B0604020202020204" pitchFamily="34" charset="0"/>
              </a:rPr>
              <a:t>km </a:t>
            </a:r>
          </a:p>
          <a:p>
            <a:r>
              <a:rPr lang="el-GR" dirty="0">
                <a:solidFill>
                  <a:srgbClr val="000000"/>
                </a:solidFill>
                <a:latin typeface="Arial" panose="020B0604020202020204" pitchFamily="34" charset="0"/>
              </a:rPr>
              <a:t>Παροχές και υποσταθμοί καταναλωτών (80 παροχές)</a:t>
            </a:r>
          </a:p>
        </p:txBody>
      </p:sp>
      <p:sp>
        <p:nvSpPr>
          <p:cNvPr id="3" name="TextBox 2">
            <a:extLst>
              <a:ext uri="{FF2B5EF4-FFF2-40B4-BE49-F238E27FC236}">
                <a16:creationId xmlns:a16="http://schemas.microsoft.com/office/drawing/2014/main" id="{FF53608D-5F3E-5C4F-E704-51D39EB83900}"/>
              </a:ext>
            </a:extLst>
          </p:cNvPr>
          <p:cNvSpPr txBox="1"/>
          <p:nvPr/>
        </p:nvSpPr>
        <p:spPr>
          <a:xfrm>
            <a:off x="0" y="4869160"/>
            <a:ext cx="9144000" cy="646331"/>
          </a:xfrm>
          <a:prstGeom prst="rect">
            <a:avLst/>
          </a:prstGeom>
          <a:noFill/>
        </p:spPr>
        <p:txBody>
          <a:bodyPr wrap="square" rtlCol="0">
            <a:spAutoFit/>
          </a:bodyPr>
          <a:lstStyle/>
          <a:p>
            <a:pPr marL="45720" indent="0">
              <a:buNone/>
            </a:pPr>
            <a:r>
              <a:rPr lang="el-GR" b="1" u="sng" dirty="0"/>
              <a:t>Εξοικονόμηση Ενέργειας στα δημοτικά κτίρια και </a:t>
            </a:r>
            <a:r>
              <a:rPr lang="el-GR" b="1" u="sng" dirty="0" err="1"/>
              <a:t>εποδεικτική</a:t>
            </a:r>
            <a:r>
              <a:rPr lang="el-GR" b="1" u="sng" dirty="0"/>
              <a:t> ηλεκτροκίνηση σε οχήματα </a:t>
            </a:r>
            <a:r>
              <a:rPr lang="el-GR" u="sng" dirty="0"/>
              <a:t>του Δήμου </a:t>
            </a:r>
            <a:r>
              <a:rPr lang="en-US" u="sng" dirty="0"/>
              <a:t>(</a:t>
            </a:r>
            <a:r>
              <a:rPr lang="el-GR" u="sng" dirty="0"/>
              <a:t>επιδεικτικό</a:t>
            </a:r>
            <a:r>
              <a:rPr lang="en-US" u="sng" dirty="0"/>
              <a:t>), </a:t>
            </a:r>
          </a:p>
        </p:txBody>
      </p:sp>
    </p:spTree>
    <p:extLst>
      <p:ext uri="{BB962C8B-B14F-4D97-AF65-F5344CB8AC3E}">
        <p14:creationId xmlns:p14="http://schemas.microsoft.com/office/powerpoint/2010/main" val="541733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98" y="188640"/>
            <a:ext cx="8113701" cy="576064"/>
          </a:xfrm>
        </p:spPr>
        <p:txBody>
          <a:bodyPr>
            <a:normAutofit/>
          </a:bodyPr>
          <a:lstStyle/>
          <a:p>
            <a:r>
              <a:rPr lang="el-GR" dirty="0">
                <a:solidFill>
                  <a:srgbClr val="C00000"/>
                </a:solidFill>
              </a:rPr>
              <a:t>Το νέο Ενεργειακό Σύστημα του νησιού</a:t>
            </a:r>
            <a:endParaRPr lang="en-US" dirty="0">
              <a:solidFill>
                <a:srgbClr val="C00000"/>
              </a:solidFill>
            </a:endParaRPr>
          </a:p>
        </p:txBody>
      </p:sp>
      <p:sp>
        <p:nvSpPr>
          <p:cNvPr id="3" name="Text Placeholder 2"/>
          <p:cNvSpPr>
            <a:spLocks noGrp="1"/>
          </p:cNvSpPr>
          <p:nvPr>
            <p:ph type="body" sz="quarter" idx="4294967295"/>
          </p:nvPr>
        </p:nvSpPr>
        <p:spPr>
          <a:xfrm>
            <a:off x="5868144" y="1772816"/>
            <a:ext cx="3312368" cy="4680519"/>
          </a:xfrm>
        </p:spPr>
        <p:txBody>
          <a:bodyPr>
            <a:normAutofit fontScale="70000" lnSpcReduction="20000"/>
          </a:bodyPr>
          <a:lstStyle/>
          <a:p>
            <a:pPr marL="45720" indent="0">
              <a:buNone/>
            </a:pPr>
            <a:r>
              <a:rPr lang="el-GR" sz="2200" b="1" dirty="0">
                <a:solidFill>
                  <a:schemeClr val="accent6">
                    <a:lumMod val="75000"/>
                  </a:schemeClr>
                </a:solidFill>
              </a:rPr>
              <a:t>ΥΣΠ</a:t>
            </a:r>
          </a:p>
          <a:p>
            <a:pPr marL="45720" indent="0">
              <a:buNone/>
            </a:pPr>
            <a:r>
              <a:rPr lang="el-GR" sz="1900" b="1" dirty="0"/>
              <a:t>Α/Γ</a:t>
            </a:r>
            <a:r>
              <a:rPr lang="pl-PL" sz="1900" b="1" dirty="0"/>
              <a:t> 800-900 kW, </a:t>
            </a:r>
            <a:r>
              <a:rPr lang="el-GR" sz="1900" b="1" dirty="0"/>
              <a:t>Φ/Β</a:t>
            </a:r>
            <a:r>
              <a:rPr lang="pl-PL" sz="1900" b="1" dirty="0"/>
              <a:t> 150-250 kW.
</a:t>
            </a:r>
            <a:r>
              <a:rPr lang="el-GR" sz="1900" b="1" dirty="0"/>
              <a:t>Μπαταρία </a:t>
            </a:r>
            <a:r>
              <a:rPr lang="el-GR" sz="1900" b="1" dirty="0" err="1"/>
              <a:t>Λιθίου</a:t>
            </a:r>
            <a:r>
              <a:rPr lang="el-GR" sz="1900" b="1" dirty="0"/>
              <a:t> </a:t>
            </a:r>
            <a:r>
              <a:rPr lang="en-US" sz="1900" b="1" dirty="0"/>
              <a:t>1 MW/2,5 MWh</a:t>
            </a:r>
            <a:endParaRPr lang="el-GR" sz="1900" b="1" dirty="0"/>
          </a:p>
          <a:p>
            <a:pPr marL="45720" indent="0">
              <a:buNone/>
            </a:pPr>
            <a:r>
              <a:rPr lang="el-GR" b="1" dirty="0"/>
              <a:t>ΤΣΠ ΔΕΗ </a:t>
            </a:r>
          </a:p>
          <a:p>
            <a:pPr marL="45720" indent="0">
              <a:buNone/>
            </a:pPr>
            <a:endParaRPr lang="el-GR" sz="2200" b="1" dirty="0">
              <a:solidFill>
                <a:schemeClr val="accent6">
                  <a:lumMod val="75000"/>
                </a:schemeClr>
              </a:solidFill>
            </a:endParaRPr>
          </a:p>
          <a:p>
            <a:pPr marL="45720" indent="0">
              <a:buNone/>
            </a:pPr>
            <a:r>
              <a:rPr lang="el-GR" sz="2200" b="1" dirty="0">
                <a:solidFill>
                  <a:schemeClr val="accent6">
                    <a:lumMod val="75000"/>
                  </a:schemeClr>
                </a:solidFill>
              </a:rPr>
              <a:t>ΔΙΚΤΥΟ </a:t>
            </a:r>
          </a:p>
          <a:p>
            <a:pPr marL="45720" indent="0">
              <a:buNone/>
            </a:pPr>
            <a:endParaRPr lang="el-GR" b="1" dirty="0"/>
          </a:p>
          <a:p>
            <a:pPr marL="45720" indent="0">
              <a:buNone/>
            </a:pPr>
            <a:r>
              <a:rPr lang="el-GR" b="1" dirty="0"/>
              <a:t>ΚΑΤΑΝΑΛΩΣΗ </a:t>
            </a:r>
          </a:p>
          <a:p>
            <a:pPr marL="45720" indent="0">
              <a:buNone/>
            </a:pPr>
            <a:r>
              <a:rPr lang="fr-FR" b="1" dirty="0"/>
              <a:t>
</a:t>
            </a:r>
            <a:r>
              <a:rPr lang="el-GR" b="1" dirty="0"/>
              <a:t>Ηλεκτρικά φορτία</a:t>
            </a:r>
          </a:p>
          <a:p>
            <a:pPr marL="45720" indent="0">
              <a:buNone/>
            </a:pPr>
            <a:r>
              <a:rPr lang="el-GR" b="1" dirty="0"/>
              <a:t>Δίκτυο τηλεθέρμανσης</a:t>
            </a:r>
            <a:endParaRPr lang="fr-FR" b="1" dirty="0"/>
          </a:p>
          <a:p>
            <a:pPr marL="45720" indent="0">
              <a:buNone/>
            </a:pPr>
            <a:r>
              <a:rPr lang="el-GR" b="1" dirty="0"/>
              <a:t>Ηλεκτρικοί λέβητες 1000 </a:t>
            </a:r>
            <a:r>
              <a:rPr lang="en-US" b="1" dirty="0"/>
              <a:t>kW</a:t>
            </a:r>
            <a:endParaRPr lang="el-GR" b="1" dirty="0"/>
          </a:p>
          <a:p>
            <a:r>
              <a:rPr lang="el-GR" b="1" dirty="0"/>
              <a:t>Εφεδρικός λέβητας πετρελαίου</a:t>
            </a:r>
            <a:r>
              <a:rPr lang="fr-FR" b="1" dirty="0"/>
              <a:t>
</a:t>
            </a:r>
            <a:r>
              <a:rPr lang="en-US" b="1" dirty="0"/>
              <a:t>500 m3 </a:t>
            </a:r>
            <a:r>
              <a:rPr lang="el-GR" b="1" dirty="0"/>
              <a:t>μεμονωμένες δεξαμενές ζεστού νερού</a:t>
            </a:r>
          </a:p>
          <a:p>
            <a:r>
              <a:rPr lang="el-GR" b="1" dirty="0"/>
              <a:t>Δίκτυο μεταφοράς/διανομής 4 </a:t>
            </a:r>
            <a:r>
              <a:rPr lang="el-GR" b="1" dirty="0" err="1"/>
              <a:t>km</a:t>
            </a:r>
            <a:r>
              <a:rPr lang="el-GR" b="1" dirty="0"/>
              <a:t> </a:t>
            </a:r>
            <a:r>
              <a:rPr lang="fr-FR" b="1" dirty="0"/>
              <a:t>
</a:t>
            </a:r>
            <a:r>
              <a:rPr lang="el-GR" b="1" dirty="0"/>
              <a:t>Παροχές και υποσταθμοί καταναλωτών</a:t>
            </a:r>
          </a:p>
          <a:p>
            <a:pPr marL="45720" indent="0">
              <a:buNone/>
            </a:pPr>
            <a:endParaRPr lang="el-GR" b="1" dirty="0">
              <a:solidFill>
                <a:schemeClr val="accent5"/>
              </a:solidFill>
            </a:endParaRPr>
          </a:p>
          <a:p>
            <a:pPr marL="45720" indent="0">
              <a:buNone/>
            </a:pPr>
            <a:endParaRPr lang="en-US" b="1" dirty="0"/>
          </a:p>
        </p:txBody>
      </p:sp>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772" y="1556792"/>
            <a:ext cx="5547187" cy="429701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a:extLst>
              <a:ext uri="{FF2B5EF4-FFF2-40B4-BE49-F238E27FC236}">
                <a16:creationId xmlns:a16="http://schemas.microsoft.com/office/drawing/2014/main" id="{34143199-D18E-A1BD-1271-06DBAE3C2CAE}"/>
              </a:ext>
            </a:extLst>
          </p:cNvPr>
          <p:cNvSpPr txBox="1"/>
          <p:nvPr/>
        </p:nvSpPr>
        <p:spPr>
          <a:xfrm>
            <a:off x="5940152" y="1196752"/>
            <a:ext cx="2808312" cy="523220"/>
          </a:xfrm>
          <a:prstGeom prst="rect">
            <a:avLst/>
          </a:prstGeom>
          <a:noFill/>
        </p:spPr>
        <p:txBody>
          <a:bodyPr wrap="square" rtlCol="0">
            <a:spAutoFit/>
          </a:bodyPr>
          <a:lstStyle/>
          <a:p>
            <a:r>
              <a:rPr lang="el-GR" sz="1400" b="1" dirty="0"/>
              <a:t>ΠΑΡΑΓΩΓΗ ΗΛΕΚΤΡΙΚΗΣ ΕΝΕΡΓΕΙΑΣ</a:t>
            </a:r>
          </a:p>
        </p:txBody>
      </p:sp>
    </p:spTree>
    <p:extLst>
      <p:ext uri="{BB962C8B-B14F-4D97-AF65-F5344CB8AC3E}">
        <p14:creationId xmlns:p14="http://schemas.microsoft.com/office/powerpoint/2010/main" val="1727693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noChangeAspect="1"/>
          </p:cNvGrpSpPr>
          <p:nvPr/>
        </p:nvGrpSpPr>
        <p:grpSpPr>
          <a:xfrm>
            <a:off x="312168" y="920691"/>
            <a:ext cx="4127837" cy="2351832"/>
            <a:chOff x="190839" y="836713"/>
            <a:chExt cx="9029300" cy="5144436"/>
          </a:xfrm>
        </p:grpSpPr>
        <p:grpSp>
          <p:nvGrpSpPr>
            <p:cNvPr id="12" name="Group 11"/>
            <p:cNvGrpSpPr/>
            <p:nvPr/>
          </p:nvGrpSpPr>
          <p:grpSpPr>
            <a:xfrm>
              <a:off x="190839" y="836713"/>
              <a:ext cx="9029300" cy="5144436"/>
              <a:chOff x="251520" y="836712"/>
              <a:chExt cx="9029300" cy="5144436"/>
            </a:xfrm>
          </p:grpSpPr>
          <p:pic>
            <p:nvPicPr>
              <p:cNvPr id="18" name="Picture 2" descr="D:\Desktop\ΠΡ. ΝΗΣΙ\PHOTOs_MAPS\DSC_326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418"/>
              <a:stretch/>
            </p:blipFill>
            <p:spPr bwMode="auto">
              <a:xfrm>
                <a:off x="251520" y="836712"/>
                <a:ext cx="8793566" cy="514443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237098" y="4007552"/>
                <a:ext cx="1008113" cy="807883"/>
              </a:xfrm>
              <a:prstGeom prst="rect">
                <a:avLst/>
              </a:prstGeom>
              <a:noFill/>
            </p:spPr>
            <p:txBody>
              <a:bodyPr wrap="square" rtlCol="0">
                <a:spAutoFit/>
              </a:bodyPr>
              <a:lstStyle/>
              <a:p>
                <a:r>
                  <a:rPr lang="el-GR" sz="900" b="1" dirty="0">
                    <a:solidFill>
                      <a:schemeClr val="bg1"/>
                    </a:solidFill>
                  </a:rPr>
                  <a:t>ΤΣΠ ΔΕΗ</a:t>
                </a:r>
                <a:endParaRPr lang="en-US" sz="900" b="1" dirty="0">
                  <a:solidFill>
                    <a:schemeClr val="bg1"/>
                  </a:solidFill>
                </a:endParaRPr>
              </a:p>
            </p:txBody>
          </p:sp>
          <p:sp>
            <p:nvSpPr>
              <p:cNvPr id="22" name="TextBox 21"/>
              <p:cNvSpPr txBox="1"/>
              <p:nvPr/>
            </p:nvSpPr>
            <p:spPr>
              <a:xfrm>
                <a:off x="1216691" y="3322613"/>
                <a:ext cx="1411093" cy="526358"/>
              </a:xfrm>
              <a:prstGeom prst="rect">
                <a:avLst/>
              </a:prstGeom>
              <a:noFill/>
            </p:spPr>
            <p:txBody>
              <a:bodyPr wrap="square" rtlCol="0">
                <a:spAutoFit/>
              </a:bodyPr>
              <a:lstStyle/>
              <a:p>
                <a:r>
                  <a:rPr lang="el-GR" sz="900" b="1" dirty="0">
                    <a:solidFill>
                      <a:schemeClr val="bg1"/>
                    </a:solidFill>
                  </a:rPr>
                  <a:t>Λιμάνι</a:t>
                </a:r>
                <a:endParaRPr lang="en-US" sz="900" b="1" dirty="0">
                  <a:solidFill>
                    <a:schemeClr val="bg1"/>
                  </a:solidFill>
                </a:endParaRPr>
              </a:p>
            </p:txBody>
          </p:sp>
          <p:sp>
            <p:nvSpPr>
              <p:cNvPr id="23" name="TextBox 22"/>
              <p:cNvSpPr txBox="1"/>
              <p:nvPr/>
            </p:nvSpPr>
            <p:spPr>
              <a:xfrm>
                <a:off x="6118104" y="5041248"/>
                <a:ext cx="3162716" cy="740559"/>
              </a:xfrm>
              <a:prstGeom prst="rect">
                <a:avLst/>
              </a:prstGeom>
              <a:noFill/>
            </p:spPr>
            <p:txBody>
              <a:bodyPr wrap="square" rtlCol="0">
                <a:spAutoFit/>
              </a:bodyPr>
              <a:lstStyle/>
              <a:p>
                <a:r>
                  <a:rPr lang="el-GR" sz="800" b="1" dirty="0">
                    <a:solidFill>
                      <a:schemeClr val="bg1"/>
                    </a:solidFill>
                  </a:rPr>
                  <a:t>ΤΗΛΕΘΕΡΜΑΝΣΗ, </a:t>
                </a:r>
                <a:r>
                  <a:rPr lang="en-US" sz="800" b="1" dirty="0">
                    <a:solidFill>
                      <a:schemeClr val="bg1"/>
                    </a:solidFill>
                  </a:rPr>
                  <a:t>BESS</a:t>
                </a:r>
              </a:p>
              <a:p>
                <a:r>
                  <a:rPr lang="el-GR" sz="800" b="1" dirty="0">
                    <a:solidFill>
                      <a:schemeClr val="bg1"/>
                    </a:solidFill>
                  </a:rPr>
                  <a:t>ΣΤΑΘΜΟΣ ΕΛΕΓΧΟΥ</a:t>
                </a:r>
                <a:endParaRPr lang="en-US" sz="800" b="1" dirty="0">
                  <a:solidFill>
                    <a:schemeClr val="bg1"/>
                  </a:solidFill>
                </a:endParaRPr>
              </a:p>
            </p:txBody>
          </p:sp>
          <p:sp>
            <p:nvSpPr>
              <p:cNvPr id="24" name="TextBox 23"/>
              <p:cNvSpPr txBox="1"/>
              <p:nvPr/>
            </p:nvSpPr>
            <p:spPr>
              <a:xfrm>
                <a:off x="2915814" y="2308233"/>
                <a:ext cx="2668590" cy="504926"/>
              </a:xfrm>
              <a:prstGeom prst="rect">
                <a:avLst/>
              </a:prstGeom>
              <a:noFill/>
            </p:spPr>
            <p:txBody>
              <a:bodyPr wrap="square" rtlCol="0">
                <a:spAutoFit/>
              </a:bodyPr>
              <a:lstStyle/>
              <a:p>
                <a:r>
                  <a:rPr lang="el-GR" sz="900" b="1" dirty="0">
                    <a:solidFill>
                      <a:schemeClr val="bg1"/>
                    </a:solidFill>
                  </a:rPr>
                  <a:t>Παλαιός οικισμός</a:t>
                </a:r>
                <a:endParaRPr lang="en-US" sz="900" b="1" dirty="0">
                  <a:solidFill>
                    <a:schemeClr val="bg1"/>
                  </a:solidFill>
                </a:endParaRPr>
              </a:p>
            </p:txBody>
          </p:sp>
          <p:sp>
            <p:nvSpPr>
              <p:cNvPr id="25" name="TextBox 24"/>
              <p:cNvSpPr txBox="1"/>
              <p:nvPr/>
            </p:nvSpPr>
            <p:spPr>
              <a:xfrm>
                <a:off x="4056645" y="3039600"/>
                <a:ext cx="2463865" cy="504926"/>
              </a:xfrm>
              <a:prstGeom prst="rect">
                <a:avLst/>
              </a:prstGeom>
              <a:noFill/>
            </p:spPr>
            <p:txBody>
              <a:bodyPr wrap="square" rtlCol="0">
                <a:spAutoFit/>
              </a:bodyPr>
              <a:lstStyle/>
              <a:p>
                <a:r>
                  <a:rPr lang="el-GR" sz="900" b="1" dirty="0">
                    <a:solidFill>
                      <a:schemeClr val="bg1"/>
                    </a:solidFill>
                  </a:rPr>
                  <a:t>Νέος οικισμός</a:t>
                </a:r>
                <a:endParaRPr lang="en-US" sz="900" b="1" dirty="0">
                  <a:solidFill>
                    <a:schemeClr val="bg1"/>
                  </a:solidFill>
                </a:endParaRPr>
              </a:p>
            </p:txBody>
          </p:sp>
          <p:sp>
            <p:nvSpPr>
              <p:cNvPr id="26" name="TextBox 25"/>
              <p:cNvSpPr txBox="1"/>
              <p:nvPr/>
            </p:nvSpPr>
            <p:spPr>
              <a:xfrm>
                <a:off x="5631760" y="1870629"/>
                <a:ext cx="3561517" cy="504926"/>
              </a:xfrm>
              <a:prstGeom prst="rect">
                <a:avLst/>
              </a:prstGeom>
              <a:noFill/>
            </p:spPr>
            <p:txBody>
              <a:bodyPr wrap="square" rtlCol="0">
                <a:spAutoFit/>
              </a:bodyPr>
              <a:lstStyle/>
              <a:p>
                <a:r>
                  <a:rPr lang="en-US" sz="900" b="1" dirty="0">
                    <a:solidFill>
                      <a:schemeClr val="bg1"/>
                    </a:solidFill>
                  </a:rPr>
                  <a:t>3 km </a:t>
                </a:r>
                <a:r>
                  <a:rPr lang="el-GR" sz="900" b="1" dirty="0">
                    <a:solidFill>
                      <a:schemeClr val="bg1"/>
                    </a:solidFill>
                  </a:rPr>
                  <a:t>προς σταθμό ΑΠΕ</a:t>
                </a:r>
                <a:endParaRPr lang="en-US" sz="900" b="1" dirty="0">
                  <a:solidFill>
                    <a:schemeClr val="bg1"/>
                  </a:solidFill>
                </a:endParaRPr>
              </a:p>
            </p:txBody>
          </p:sp>
          <p:cxnSp>
            <p:nvCxnSpPr>
              <p:cNvPr id="27" name="Straight Arrow Connector 26"/>
              <p:cNvCxnSpPr/>
              <p:nvPr/>
            </p:nvCxnSpPr>
            <p:spPr>
              <a:xfrm flipV="1">
                <a:off x="7596336" y="2569840"/>
                <a:ext cx="1448750" cy="427112"/>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6300192" y="4300020"/>
                <a:ext cx="1008113" cy="612909"/>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Oval 28"/>
              <p:cNvSpPr/>
              <p:nvPr/>
            </p:nvSpPr>
            <p:spPr>
              <a:xfrm rot="21139432">
                <a:off x="7690970" y="4232639"/>
                <a:ext cx="1364714" cy="72069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13" name="Group 12"/>
            <p:cNvGrpSpPr/>
            <p:nvPr/>
          </p:nvGrpSpPr>
          <p:grpSpPr>
            <a:xfrm>
              <a:off x="213379" y="923045"/>
              <a:ext cx="2475708" cy="1762633"/>
              <a:chOff x="165581" y="4107084"/>
              <a:chExt cx="2475708" cy="1762633"/>
            </a:xfrm>
          </p:grpSpPr>
          <p:pic>
            <p:nvPicPr>
              <p:cNvPr id="14" name="Picture 2" descr="D:\Desktop\ΠΡ. ΝΗΣΙ\PHOTOs_MAPS\2409_0011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125" y="4107084"/>
                <a:ext cx="2430164" cy="1762633"/>
              </a:xfrm>
              <a:prstGeom prst="rect">
                <a:avLst/>
              </a:prstGeom>
              <a:noFill/>
              <a:extLst>
                <a:ext uri="{909E8E84-426E-40DD-AFC4-6F175D3DCCD1}">
                  <a14:hiddenFill xmlns:a14="http://schemas.microsoft.com/office/drawing/2010/main">
                    <a:solidFill>
                      <a:srgbClr val="FFFFFF"/>
                    </a:solidFill>
                  </a14:hiddenFill>
                </a:ext>
              </a:extLst>
            </p:spPr>
          </p:pic>
          <p:sp>
            <p:nvSpPr>
              <p:cNvPr id="15" name="Pie 14"/>
              <p:cNvSpPr/>
              <p:nvPr/>
            </p:nvSpPr>
            <p:spPr>
              <a:xfrm rot="3175043">
                <a:off x="165581" y="4203845"/>
                <a:ext cx="1368000" cy="1368000"/>
              </a:xfrm>
              <a:prstGeom prst="pie">
                <a:avLst>
                  <a:gd name="adj1" fmla="val 13610813"/>
                  <a:gd name="adj2" fmla="val 1620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nvGrpSpPr>
          <p:cNvPr id="2" name="Group 1"/>
          <p:cNvGrpSpPr>
            <a:grpSpLocks noChangeAspect="1"/>
          </p:cNvGrpSpPr>
          <p:nvPr/>
        </p:nvGrpSpPr>
        <p:grpSpPr>
          <a:xfrm>
            <a:off x="1881686" y="972221"/>
            <a:ext cx="6145846" cy="2752586"/>
            <a:chOff x="-5974408" y="879780"/>
            <a:chExt cx="14074802" cy="6192620"/>
          </a:xfrm>
        </p:grpSpPr>
        <p:pic>
          <p:nvPicPr>
            <p:cNvPr id="1026" name="Picture 2" descr="D:\Desktop\ΠΡ. ΝΗΣΙ\PHOTOs_MAPS\2409_0011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706" y="879780"/>
              <a:ext cx="7110688" cy="5157483"/>
            </a:xfrm>
            <a:prstGeom prst="rect">
              <a:avLst/>
            </a:prstGeom>
            <a:noFill/>
            <a:extLst>
              <a:ext uri="{909E8E84-426E-40DD-AFC4-6F175D3DCCD1}">
                <a14:hiddenFill xmlns:a14="http://schemas.microsoft.com/office/drawing/2010/main">
                  <a:solidFill>
                    <a:srgbClr val="FFFFFF"/>
                  </a:solidFill>
                </a14:hiddenFill>
              </a:ext>
            </a:extLst>
          </p:spPr>
        </p:pic>
        <p:sp>
          <p:nvSpPr>
            <p:cNvPr id="16" name="Oval 15"/>
            <p:cNvSpPr/>
            <p:nvPr/>
          </p:nvSpPr>
          <p:spPr>
            <a:xfrm>
              <a:off x="2771800" y="2492896"/>
              <a:ext cx="504056" cy="36004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148064" y="4797152"/>
              <a:ext cx="504056" cy="28803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ular Callout 18"/>
            <p:cNvSpPr/>
            <p:nvPr/>
          </p:nvSpPr>
          <p:spPr>
            <a:xfrm>
              <a:off x="-2980745" y="6541197"/>
              <a:ext cx="2059237" cy="531203"/>
            </a:xfrm>
            <a:prstGeom prst="wedgeRectCallout">
              <a:avLst>
                <a:gd name="adj1" fmla="val 339051"/>
                <a:gd name="adj2" fmla="val -343235"/>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sz="1000" b="1" dirty="0">
                  <a:solidFill>
                    <a:schemeClr val="bg1"/>
                  </a:solidFill>
                </a:rPr>
                <a:t>ΘΕΣΗ ΑΠΕ</a:t>
              </a:r>
              <a:endParaRPr lang="en-US" sz="1000" b="1" dirty="0">
                <a:solidFill>
                  <a:schemeClr val="bg1"/>
                </a:solidFill>
              </a:endParaRPr>
            </a:p>
          </p:txBody>
        </p:sp>
        <p:sp>
          <p:nvSpPr>
            <p:cNvPr id="20" name="Rectangular Callout 19"/>
            <p:cNvSpPr/>
            <p:nvPr/>
          </p:nvSpPr>
          <p:spPr>
            <a:xfrm>
              <a:off x="-2731977" y="3663106"/>
              <a:ext cx="2709946" cy="531203"/>
            </a:xfrm>
            <a:prstGeom prst="wedgeRectCallout">
              <a:avLst>
                <a:gd name="adj1" fmla="val 151015"/>
                <a:gd name="adj2" fmla="val -22731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dirty="0">
                  <a:solidFill>
                    <a:schemeClr val="bg1"/>
                  </a:solidFill>
                </a:rPr>
                <a:t>D.S.-BESS-D.H.</a:t>
              </a:r>
            </a:p>
          </p:txBody>
        </p:sp>
        <p:sp>
          <p:nvSpPr>
            <p:cNvPr id="8" name="Rectangular Callout 7"/>
            <p:cNvSpPr/>
            <p:nvPr/>
          </p:nvSpPr>
          <p:spPr>
            <a:xfrm>
              <a:off x="-5974408" y="1227870"/>
              <a:ext cx="2007874" cy="531203"/>
            </a:xfrm>
            <a:prstGeom prst="wedgeRectCallout">
              <a:avLst>
                <a:gd name="adj1" fmla="val 408120"/>
                <a:gd name="adj2" fmla="val 12805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sz="1000" b="1" dirty="0">
                  <a:solidFill>
                    <a:schemeClr val="bg1"/>
                  </a:solidFill>
                </a:rPr>
                <a:t>ΟΙΚΙΣΜΟΣ</a:t>
              </a:r>
              <a:endParaRPr lang="en-US" sz="1000" b="1" dirty="0">
                <a:solidFill>
                  <a:schemeClr val="bg1"/>
                </a:solidFill>
              </a:endParaRPr>
            </a:p>
          </p:txBody>
        </p:sp>
      </p:grpSp>
      <p:sp>
        <p:nvSpPr>
          <p:cNvPr id="10" name="Subtitle 1"/>
          <p:cNvSpPr>
            <a:spLocks noGrp="1"/>
          </p:cNvSpPr>
          <p:nvPr>
            <p:ph type="subTitle" idx="1"/>
          </p:nvPr>
        </p:nvSpPr>
        <p:spPr>
          <a:xfrm>
            <a:off x="251523" y="188640"/>
            <a:ext cx="7848870" cy="576064"/>
          </a:xfrm>
        </p:spPr>
        <p:txBody>
          <a:bodyPr/>
          <a:lstStyle/>
          <a:p>
            <a:r>
              <a:rPr lang="el-GR" dirty="0"/>
              <a:t>ΘΕΣΕΙΣ ΤΟΥ ΕΡΓΟΥ</a:t>
            </a:r>
            <a:endParaRPr lang="en-US" dirty="0"/>
          </a:p>
        </p:txBody>
      </p:sp>
      <p:sp>
        <p:nvSpPr>
          <p:cNvPr id="57" name="Rectangular Callout 56"/>
          <p:cNvSpPr/>
          <p:nvPr/>
        </p:nvSpPr>
        <p:spPr>
          <a:xfrm>
            <a:off x="7973650" y="3439911"/>
            <a:ext cx="899178" cy="236117"/>
          </a:xfrm>
          <a:prstGeom prst="wedgeRectCallout">
            <a:avLst>
              <a:gd name="adj1" fmla="val -157385"/>
              <a:gd name="adj2" fmla="val -31825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sz="1000" b="1" dirty="0">
                <a:solidFill>
                  <a:schemeClr val="bg1"/>
                </a:solidFill>
              </a:rPr>
              <a:t>ΘΕΣΗ ΑΠΕ</a:t>
            </a:r>
            <a:endParaRPr lang="en-US" sz="1000" b="1" dirty="0">
              <a:solidFill>
                <a:schemeClr val="bg1"/>
              </a:solidFill>
            </a:endParaRPr>
          </a:p>
        </p:txBody>
      </p:sp>
      <p:grpSp>
        <p:nvGrpSpPr>
          <p:cNvPr id="58" name="Group 9">
            <a:extLst>
              <a:ext uri="{FF2B5EF4-FFF2-40B4-BE49-F238E27FC236}">
                <a16:creationId xmlns:a16="http://schemas.microsoft.com/office/drawing/2014/main" id="{0C17A3C8-29B9-42CC-B746-8EAA12FA13A6}"/>
              </a:ext>
            </a:extLst>
          </p:cNvPr>
          <p:cNvGrpSpPr/>
          <p:nvPr/>
        </p:nvGrpSpPr>
        <p:grpSpPr>
          <a:xfrm>
            <a:off x="1125868" y="3352957"/>
            <a:ext cx="5710377" cy="2765857"/>
            <a:chOff x="755576" y="908720"/>
            <a:chExt cx="7056265" cy="4940098"/>
          </a:xfrm>
        </p:grpSpPr>
        <p:grpSp>
          <p:nvGrpSpPr>
            <p:cNvPr id="59" name="Group 7">
              <a:extLst>
                <a:ext uri="{FF2B5EF4-FFF2-40B4-BE49-F238E27FC236}">
                  <a16:creationId xmlns:a16="http://schemas.microsoft.com/office/drawing/2014/main" id="{61E8A26D-87F5-47EA-A1C1-590E1AD7741E}"/>
                </a:ext>
              </a:extLst>
            </p:cNvPr>
            <p:cNvGrpSpPr/>
            <p:nvPr/>
          </p:nvGrpSpPr>
          <p:grpSpPr>
            <a:xfrm>
              <a:off x="755576" y="908720"/>
              <a:ext cx="7056265" cy="4940098"/>
              <a:chOff x="755576" y="908720"/>
              <a:chExt cx="7056265" cy="4940098"/>
            </a:xfrm>
          </p:grpSpPr>
          <p:grpSp>
            <p:nvGrpSpPr>
              <p:cNvPr id="63" name="Group 3">
                <a:extLst>
                  <a:ext uri="{FF2B5EF4-FFF2-40B4-BE49-F238E27FC236}">
                    <a16:creationId xmlns:a16="http://schemas.microsoft.com/office/drawing/2014/main" id="{13A706D7-DEE1-47EF-B9A9-59169C5AD597}"/>
                  </a:ext>
                </a:extLst>
              </p:cNvPr>
              <p:cNvGrpSpPr>
                <a:grpSpLocks noChangeAspect="1"/>
              </p:cNvGrpSpPr>
              <p:nvPr/>
            </p:nvGrpSpPr>
            <p:grpSpPr>
              <a:xfrm>
                <a:off x="755576" y="908720"/>
                <a:ext cx="7056265" cy="4940098"/>
                <a:chOff x="0" y="0"/>
                <a:chExt cx="5665304" cy="3969026"/>
              </a:xfrm>
            </p:grpSpPr>
            <p:pic>
              <p:nvPicPr>
                <p:cNvPr id="65" name="Picture 4">
                  <a:extLst>
                    <a:ext uri="{FF2B5EF4-FFF2-40B4-BE49-F238E27FC236}">
                      <a16:creationId xmlns:a16="http://schemas.microsoft.com/office/drawing/2014/main" id="{876870C2-4A5D-44A1-8E25-7252EBABA1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70" t="28584" r="44690" b="5522"/>
                <a:stretch/>
              </p:blipFill>
              <p:spPr bwMode="auto">
                <a:xfrm>
                  <a:off x="0" y="0"/>
                  <a:ext cx="5665304" cy="3969026"/>
                </a:xfrm>
                <a:prstGeom prst="rect">
                  <a:avLst/>
                </a:prstGeom>
                <a:ln>
                  <a:noFill/>
                </a:ln>
                <a:extLst>
                  <a:ext uri="{53640926-AAD7-44D8-BBD7-CCE9431645EC}">
                    <a14:shadowObscured xmlns:a14="http://schemas.microsoft.com/office/drawing/2010/main"/>
                  </a:ext>
                </a:extLst>
              </p:spPr>
            </p:pic>
            <p:sp>
              <p:nvSpPr>
                <p:cNvPr id="66" name="Oval 5">
                  <a:extLst>
                    <a:ext uri="{FF2B5EF4-FFF2-40B4-BE49-F238E27FC236}">
                      <a16:creationId xmlns:a16="http://schemas.microsoft.com/office/drawing/2014/main" id="{8EC102C5-7F44-48F4-AFC9-F03AF1B1F7F7}"/>
                    </a:ext>
                  </a:extLst>
                </p:cNvPr>
                <p:cNvSpPr/>
                <p:nvPr/>
              </p:nvSpPr>
              <p:spPr>
                <a:xfrm>
                  <a:off x="642731" y="722244"/>
                  <a:ext cx="365323" cy="204152"/>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7" name="Oval 6">
                  <a:extLst>
                    <a:ext uri="{FF2B5EF4-FFF2-40B4-BE49-F238E27FC236}">
                      <a16:creationId xmlns:a16="http://schemas.microsoft.com/office/drawing/2014/main" id="{33E7A5D6-6B19-47D6-87B2-CFADCA381AE4}"/>
                    </a:ext>
                  </a:extLst>
                </p:cNvPr>
                <p:cNvSpPr/>
                <p:nvPr/>
              </p:nvSpPr>
              <p:spPr>
                <a:xfrm>
                  <a:off x="3505200" y="3425687"/>
                  <a:ext cx="365323" cy="204152"/>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4" name="Freeform 2">
                <a:extLst>
                  <a:ext uri="{FF2B5EF4-FFF2-40B4-BE49-F238E27FC236}">
                    <a16:creationId xmlns:a16="http://schemas.microsoft.com/office/drawing/2014/main" id="{C4CFE540-8AC7-4567-80DC-4BE501BD7E9D}"/>
                  </a:ext>
                </a:extLst>
              </p:cNvPr>
              <p:cNvSpPr/>
              <p:nvPr/>
            </p:nvSpPr>
            <p:spPr>
              <a:xfrm>
                <a:off x="1942211" y="1679187"/>
                <a:ext cx="3728939" cy="3617277"/>
              </a:xfrm>
              <a:custGeom>
                <a:avLst/>
                <a:gdLst>
                  <a:gd name="connsiteX0" fmla="*/ 0 w 1166400"/>
                  <a:gd name="connsiteY0" fmla="*/ 252000 h 540000"/>
                  <a:gd name="connsiteX1" fmla="*/ 525600 w 1166400"/>
                  <a:gd name="connsiteY1" fmla="*/ 0 h 540000"/>
                  <a:gd name="connsiteX2" fmla="*/ 1166400 w 1166400"/>
                  <a:gd name="connsiteY2" fmla="*/ 540000 h 540000"/>
                  <a:gd name="connsiteX3" fmla="*/ 1166400 w 1166400"/>
                  <a:gd name="connsiteY3" fmla="*/ 540000 h 540000"/>
                  <a:gd name="connsiteX0" fmla="*/ 0 w 1166400"/>
                  <a:gd name="connsiteY0" fmla="*/ 201600 h 489600"/>
                  <a:gd name="connsiteX1" fmla="*/ 309600 w 1166400"/>
                  <a:gd name="connsiteY1" fmla="*/ 0 h 489600"/>
                  <a:gd name="connsiteX2" fmla="*/ 1166400 w 1166400"/>
                  <a:gd name="connsiteY2" fmla="*/ 489600 h 489600"/>
                  <a:gd name="connsiteX3" fmla="*/ 1166400 w 1166400"/>
                  <a:gd name="connsiteY3" fmla="*/ 489600 h 489600"/>
                  <a:gd name="connsiteX0" fmla="*/ 0 w 1166400"/>
                  <a:gd name="connsiteY0" fmla="*/ 201600 h 489600"/>
                  <a:gd name="connsiteX1" fmla="*/ 309600 w 1166400"/>
                  <a:gd name="connsiteY1" fmla="*/ 0 h 489600"/>
                  <a:gd name="connsiteX2" fmla="*/ 1166400 w 1166400"/>
                  <a:gd name="connsiteY2" fmla="*/ 489600 h 489600"/>
                  <a:gd name="connsiteX3" fmla="*/ 1166400 w 1166400"/>
                  <a:gd name="connsiteY3" fmla="*/ 489600 h 489600"/>
                  <a:gd name="connsiteX0" fmla="*/ 0 w 1166400"/>
                  <a:gd name="connsiteY0" fmla="*/ 201606 h 489606"/>
                  <a:gd name="connsiteX1" fmla="*/ 309600 w 1166400"/>
                  <a:gd name="connsiteY1" fmla="*/ 6 h 489606"/>
                  <a:gd name="connsiteX2" fmla="*/ 749232 w 1166400"/>
                  <a:gd name="connsiteY2" fmla="*/ 195614 h 489606"/>
                  <a:gd name="connsiteX3" fmla="*/ 1166400 w 1166400"/>
                  <a:gd name="connsiteY3" fmla="*/ 489606 h 489606"/>
                  <a:gd name="connsiteX4" fmla="*/ 1166400 w 1166400"/>
                  <a:gd name="connsiteY4" fmla="*/ 489606 h 489606"/>
                  <a:gd name="connsiteX0" fmla="*/ 0 w 1166400"/>
                  <a:gd name="connsiteY0" fmla="*/ 201606 h 489606"/>
                  <a:gd name="connsiteX1" fmla="*/ 309600 w 1166400"/>
                  <a:gd name="connsiteY1" fmla="*/ 6 h 489606"/>
                  <a:gd name="connsiteX2" fmla="*/ 749232 w 1166400"/>
                  <a:gd name="connsiteY2" fmla="*/ 195614 h 489606"/>
                  <a:gd name="connsiteX3" fmla="*/ 1048281 w 1166400"/>
                  <a:gd name="connsiteY3" fmla="*/ 396897 h 489606"/>
                  <a:gd name="connsiteX4" fmla="*/ 1166400 w 1166400"/>
                  <a:gd name="connsiteY4" fmla="*/ 489606 h 489606"/>
                  <a:gd name="connsiteX5" fmla="*/ 1166400 w 1166400"/>
                  <a:gd name="connsiteY5" fmla="*/ 489606 h 489606"/>
                  <a:gd name="connsiteX0" fmla="*/ 0 w 1799004"/>
                  <a:gd name="connsiteY0" fmla="*/ 201606 h 1087704"/>
                  <a:gd name="connsiteX1" fmla="*/ 309600 w 1799004"/>
                  <a:gd name="connsiteY1" fmla="*/ 6 h 1087704"/>
                  <a:gd name="connsiteX2" fmla="*/ 749232 w 1799004"/>
                  <a:gd name="connsiteY2" fmla="*/ 195614 h 1087704"/>
                  <a:gd name="connsiteX3" fmla="*/ 1048281 w 1799004"/>
                  <a:gd name="connsiteY3" fmla="*/ 396897 h 1087704"/>
                  <a:gd name="connsiteX4" fmla="*/ 1166400 w 1799004"/>
                  <a:gd name="connsiteY4" fmla="*/ 489606 h 1087704"/>
                  <a:gd name="connsiteX5" fmla="*/ 1799004 w 1799004"/>
                  <a:gd name="connsiteY5" fmla="*/ 1087704 h 1087704"/>
                  <a:gd name="connsiteX0" fmla="*/ 0 w 1799004"/>
                  <a:gd name="connsiteY0" fmla="*/ 201606 h 1087704"/>
                  <a:gd name="connsiteX1" fmla="*/ 309600 w 1799004"/>
                  <a:gd name="connsiteY1" fmla="*/ 6 h 1087704"/>
                  <a:gd name="connsiteX2" fmla="*/ 749232 w 1799004"/>
                  <a:gd name="connsiteY2" fmla="*/ 195614 h 1087704"/>
                  <a:gd name="connsiteX3" fmla="*/ 1048281 w 1799004"/>
                  <a:gd name="connsiteY3" fmla="*/ 396897 h 1087704"/>
                  <a:gd name="connsiteX4" fmla="*/ 1344679 w 1799004"/>
                  <a:gd name="connsiteY4" fmla="*/ 558617 h 1087704"/>
                  <a:gd name="connsiteX5" fmla="*/ 1799004 w 1799004"/>
                  <a:gd name="connsiteY5" fmla="*/ 1087704 h 1087704"/>
                  <a:gd name="connsiteX0" fmla="*/ 0 w 1799004"/>
                  <a:gd name="connsiteY0" fmla="*/ 201607 h 1087705"/>
                  <a:gd name="connsiteX1" fmla="*/ 309600 w 1799004"/>
                  <a:gd name="connsiteY1" fmla="*/ 7 h 1087705"/>
                  <a:gd name="connsiteX2" fmla="*/ 714726 w 1799004"/>
                  <a:gd name="connsiteY2" fmla="*/ 184113 h 1087705"/>
                  <a:gd name="connsiteX3" fmla="*/ 1048281 w 1799004"/>
                  <a:gd name="connsiteY3" fmla="*/ 396898 h 1087705"/>
                  <a:gd name="connsiteX4" fmla="*/ 1344679 w 1799004"/>
                  <a:gd name="connsiteY4" fmla="*/ 558618 h 1087705"/>
                  <a:gd name="connsiteX5" fmla="*/ 1799004 w 1799004"/>
                  <a:gd name="connsiteY5" fmla="*/ 1087705 h 1087705"/>
                  <a:gd name="connsiteX0" fmla="*/ 0 w 1764498"/>
                  <a:gd name="connsiteY0" fmla="*/ 155600 h 1087705"/>
                  <a:gd name="connsiteX1" fmla="*/ 275094 w 1764498"/>
                  <a:gd name="connsiteY1" fmla="*/ 7 h 1087705"/>
                  <a:gd name="connsiteX2" fmla="*/ 680220 w 1764498"/>
                  <a:gd name="connsiteY2" fmla="*/ 184113 h 1087705"/>
                  <a:gd name="connsiteX3" fmla="*/ 1013775 w 1764498"/>
                  <a:gd name="connsiteY3" fmla="*/ 396898 h 1087705"/>
                  <a:gd name="connsiteX4" fmla="*/ 1310173 w 1764498"/>
                  <a:gd name="connsiteY4" fmla="*/ 558618 h 1087705"/>
                  <a:gd name="connsiteX5" fmla="*/ 1764498 w 1764498"/>
                  <a:gd name="connsiteY5" fmla="*/ 1087705 h 1087705"/>
                  <a:gd name="connsiteX0" fmla="*/ 0 w 1764498"/>
                  <a:gd name="connsiteY0" fmla="*/ 155600 h 1087705"/>
                  <a:gd name="connsiteX1" fmla="*/ 275094 w 1764498"/>
                  <a:gd name="connsiteY1" fmla="*/ 7 h 1087705"/>
                  <a:gd name="connsiteX2" fmla="*/ 680220 w 1764498"/>
                  <a:gd name="connsiteY2" fmla="*/ 184113 h 1087705"/>
                  <a:gd name="connsiteX3" fmla="*/ 1013775 w 1764498"/>
                  <a:gd name="connsiteY3" fmla="*/ 396898 h 1087705"/>
                  <a:gd name="connsiteX4" fmla="*/ 1310173 w 1764498"/>
                  <a:gd name="connsiteY4" fmla="*/ 558618 h 1087705"/>
                  <a:gd name="connsiteX5" fmla="*/ 1525609 w 1764498"/>
                  <a:gd name="connsiteY5" fmla="*/ 810966 h 1087705"/>
                  <a:gd name="connsiteX6" fmla="*/ 1764498 w 1764498"/>
                  <a:gd name="connsiteY6" fmla="*/ 1087705 h 1087705"/>
                  <a:gd name="connsiteX0" fmla="*/ 0 w 1764498"/>
                  <a:gd name="connsiteY0" fmla="*/ 155600 h 1087705"/>
                  <a:gd name="connsiteX1" fmla="*/ 275094 w 1764498"/>
                  <a:gd name="connsiteY1" fmla="*/ 7 h 1087705"/>
                  <a:gd name="connsiteX2" fmla="*/ 680220 w 1764498"/>
                  <a:gd name="connsiteY2" fmla="*/ 184113 h 1087705"/>
                  <a:gd name="connsiteX3" fmla="*/ 1013775 w 1764498"/>
                  <a:gd name="connsiteY3" fmla="*/ 396898 h 1087705"/>
                  <a:gd name="connsiteX4" fmla="*/ 1310173 w 1764498"/>
                  <a:gd name="connsiteY4" fmla="*/ 558618 h 1087705"/>
                  <a:gd name="connsiteX5" fmla="*/ 1525609 w 1764498"/>
                  <a:gd name="connsiteY5" fmla="*/ 810966 h 1087705"/>
                  <a:gd name="connsiteX6" fmla="*/ 1709639 w 1764498"/>
                  <a:gd name="connsiteY6" fmla="*/ 1006499 h 1087705"/>
                  <a:gd name="connsiteX7" fmla="*/ 1764498 w 1764498"/>
                  <a:gd name="connsiteY7" fmla="*/ 1087705 h 1087705"/>
                  <a:gd name="connsiteX0" fmla="*/ 0 w 2011789"/>
                  <a:gd name="connsiteY0" fmla="*/ 155600 h 1484520"/>
                  <a:gd name="connsiteX1" fmla="*/ 275094 w 2011789"/>
                  <a:gd name="connsiteY1" fmla="*/ 7 h 1484520"/>
                  <a:gd name="connsiteX2" fmla="*/ 680220 w 2011789"/>
                  <a:gd name="connsiteY2" fmla="*/ 184113 h 1484520"/>
                  <a:gd name="connsiteX3" fmla="*/ 1013775 w 2011789"/>
                  <a:gd name="connsiteY3" fmla="*/ 396898 h 1484520"/>
                  <a:gd name="connsiteX4" fmla="*/ 1310173 w 2011789"/>
                  <a:gd name="connsiteY4" fmla="*/ 558618 h 1484520"/>
                  <a:gd name="connsiteX5" fmla="*/ 1525609 w 2011789"/>
                  <a:gd name="connsiteY5" fmla="*/ 810966 h 1484520"/>
                  <a:gd name="connsiteX6" fmla="*/ 1709639 w 2011789"/>
                  <a:gd name="connsiteY6" fmla="*/ 1006499 h 1484520"/>
                  <a:gd name="connsiteX7" fmla="*/ 2011789 w 2011789"/>
                  <a:gd name="connsiteY7" fmla="*/ 1484520 h 1484520"/>
                  <a:gd name="connsiteX0" fmla="*/ 0 w 2011789"/>
                  <a:gd name="connsiteY0" fmla="*/ 155600 h 1484520"/>
                  <a:gd name="connsiteX1" fmla="*/ 275094 w 2011789"/>
                  <a:gd name="connsiteY1" fmla="*/ 7 h 1484520"/>
                  <a:gd name="connsiteX2" fmla="*/ 680220 w 2011789"/>
                  <a:gd name="connsiteY2" fmla="*/ 184113 h 1484520"/>
                  <a:gd name="connsiteX3" fmla="*/ 1013775 w 2011789"/>
                  <a:gd name="connsiteY3" fmla="*/ 396898 h 1484520"/>
                  <a:gd name="connsiteX4" fmla="*/ 1310173 w 2011789"/>
                  <a:gd name="connsiteY4" fmla="*/ 558618 h 1484520"/>
                  <a:gd name="connsiteX5" fmla="*/ 1525609 w 2011789"/>
                  <a:gd name="connsiteY5" fmla="*/ 810966 h 1484520"/>
                  <a:gd name="connsiteX6" fmla="*/ 1933926 w 2011789"/>
                  <a:gd name="connsiteY6" fmla="*/ 1294046 h 1484520"/>
                  <a:gd name="connsiteX7" fmla="*/ 2011789 w 2011789"/>
                  <a:gd name="connsiteY7" fmla="*/ 1484520 h 1484520"/>
                  <a:gd name="connsiteX0" fmla="*/ 0 w 2011789"/>
                  <a:gd name="connsiteY0" fmla="*/ 155600 h 1484520"/>
                  <a:gd name="connsiteX1" fmla="*/ 275094 w 2011789"/>
                  <a:gd name="connsiteY1" fmla="*/ 7 h 1484520"/>
                  <a:gd name="connsiteX2" fmla="*/ 680220 w 2011789"/>
                  <a:gd name="connsiteY2" fmla="*/ 184113 h 1484520"/>
                  <a:gd name="connsiteX3" fmla="*/ 772265 w 2011789"/>
                  <a:gd name="connsiteY3" fmla="*/ 149607 h 1484520"/>
                  <a:gd name="connsiteX4" fmla="*/ 1013775 w 2011789"/>
                  <a:gd name="connsiteY4" fmla="*/ 396898 h 1484520"/>
                  <a:gd name="connsiteX5" fmla="*/ 1310173 w 2011789"/>
                  <a:gd name="connsiteY5" fmla="*/ 558618 h 1484520"/>
                  <a:gd name="connsiteX6" fmla="*/ 1525609 w 2011789"/>
                  <a:gd name="connsiteY6" fmla="*/ 810966 h 1484520"/>
                  <a:gd name="connsiteX7" fmla="*/ 1933926 w 2011789"/>
                  <a:gd name="connsiteY7" fmla="*/ 1294046 h 1484520"/>
                  <a:gd name="connsiteX8" fmla="*/ 2011789 w 2011789"/>
                  <a:gd name="connsiteY8" fmla="*/ 1484520 h 1484520"/>
                  <a:gd name="connsiteX0" fmla="*/ 0 w 2011789"/>
                  <a:gd name="connsiteY0" fmla="*/ 155600 h 1484520"/>
                  <a:gd name="connsiteX1" fmla="*/ 275094 w 2011789"/>
                  <a:gd name="connsiteY1" fmla="*/ 7 h 1484520"/>
                  <a:gd name="connsiteX2" fmla="*/ 680220 w 2011789"/>
                  <a:gd name="connsiteY2" fmla="*/ 184113 h 1484520"/>
                  <a:gd name="connsiteX3" fmla="*/ 628642 w 2011789"/>
                  <a:gd name="connsiteY3" fmla="*/ 87370 h 1484520"/>
                  <a:gd name="connsiteX4" fmla="*/ 772265 w 2011789"/>
                  <a:gd name="connsiteY4" fmla="*/ 149607 h 1484520"/>
                  <a:gd name="connsiteX5" fmla="*/ 1013775 w 2011789"/>
                  <a:gd name="connsiteY5" fmla="*/ 396898 h 1484520"/>
                  <a:gd name="connsiteX6" fmla="*/ 1310173 w 2011789"/>
                  <a:gd name="connsiteY6" fmla="*/ 558618 h 1484520"/>
                  <a:gd name="connsiteX7" fmla="*/ 1525609 w 2011789"/>
                  <a:gd name="connsiteY7" fmla="*/ 810966 h 1484520"/>
                  <a:gd name="connsiteX8" fmla="*/ 1933926 w 2011789"/>
                  <a:gd name="connsiteY8" fmla="*/ 1294046 h 1484520"/>
                  <a:gd name="connsiteX9" fmla="*/ 2011789 w 2011789"/>
                  <a:gd name="connsiteY9" fmla="*/ 1484520 h 1484520"/>
                  <a:gd name="connsiteX0" fmla="*/ 0 w 2011789"/>
                  <a:gd name="connsiteY0" fmla="*/ 155600 h 1484520"/>
                  <a:gd name="connsiteX1" fmla="*/ 275094 w 2011789"/>
                  <a:gd name="connsiteY1" fmla="*/ 7 h 1484520"/>
                  <a:gd name="connsiteX2" fmla="*/ 680220 w 2011789"/>
                  <a:gd name="connsiteY2" fmla="*/ 184113 h 1484520"/>
                  <a:gd name="connsiteX3" fmla="*/ 628642 w 2011789"/>
                  <a:gd name="connsiteY3" fmla="*/ 87370 h 1484520"/>
                  <a:gd name="connsiteX4" fmla="*/ 882376 w 2011789"/>
                  <a:gd name="connsiteY4" fmla="*/ 302805 h 1484520"/>
                  <a:gd name="connsiteX5" fmla="*/ 1013775 w 2011789"/>
                  <a:gd name="connsiteY5" fmla="*/ 396898 h 1484520"/>
                  <a:gd name="connsiteX6" fmla="*/ 1310173 w 2011789"/>
                  <a:gd name="connsiteY6" fmla="*/ 558618 h 1484520"/>
                  <a:gd name="connsiteX7" fmla="*/ 1525609 w 2011789"/>
                  <a:gd name="connsiteY7" fmla="*/ 810966 h 1484520"/>
                  <a:gd name="connsiteX8" fmla="*/ 1933926 w 2011789"/>
                  <a:gd name="connsiteY8" fmla="*/ 1294046 h 1484520"/>
                  <a:gd name="connsiteX9" fmla="*/ 2011789 w 2011789"/>
                  <a:gd name="connsiteY9" fmla="*/ 1484520 h 1484520"/>
                  <a:gd name="connsiteX0" fmla="*/ 0 w 2011789"/>
                  <a:gd name="connsiteY0" fmla="*/ 155600 h 1484520"/>
                  <a:gd name="connsiteX1" fmla="*/ 275094 w 2011789"/>
                  <a:gd name="connsiteY1" fmla="*/ 7 h 1484520"/>
                  <a:gd name="connsiteX2" fmla="*/ 680220 w 2011789"/>
                  <a:gd name="connsiteY2" fmla="*/ 184113 h 1484520"/>
                  <a:gd name="connsiteX3" fmla="*/ 777053 w 2011789"/>
                  <a:gd name="connsiteY3" fmla="*/ 192694 h 1484520"/>
                  <a:gd name="connsiteX4" fmla="*/ 882376 w 2011789"/>
                  <a:gd name="connsiteY4" fmla="*/ 302805 h 1484520"/>
                  <a:gd name="connsiteX5" fmla="*/ 1013775 w 2011789"/>
                  <a:gd name="connsiteY5" fmla="*/ 396898 h 1484520"/>
                  <a:gd name="connsiteX6" fmla="*/ 1310173 w 2011789"/>
                  <a:gd name="connsiteY6" fmla="*/ 558618 h 1484520"/>
                  <a:gd name="connsiteX7" fmla="*/ 1525609 w 2011789"/>
                  <a:gd name="connsiteY7" fmla="*/ 810966 h 1484520"/>
                  <a:gd name="connsiteX8" fmla="*/ 1933926 w 2011789"/>
                  <a:gd name="connsiteY8" fmla="*/ 1294046 h 1484520"/>
                  <a:gd name="connsiteX9" fmla="*/ 2011789 w 2011789"/>
                  <a:gd name="connsiteY9" fmla="*/ 1484520 h 1484520"/>
                  <a:gd name="connsiteX0" fmla="*/ 0 w 2011789"/>
                  <a:gd name="connsiteY0" fmla="*/ 155669 h 1484589"/>
                  <a:gd name="connsiteX1" fmla="*/ 275094 w 2011789"/>
                  <a:gd name="connsiteY1" fmla="*/ 76 h 1484589"/>
                  <a:gd name="connsiteX2" fmla="*/ 603621 w 2011789"/>
                  <a:gd name="connsiteY2" fmla="*/ 88433 h 1484589"/>
                  <a:gd name="connsiteX3" fmla="*/ 777053 w 2011789"/>
                  <a:gd name="connsiteY3" fmla="*/ 192763 h 1484589"/>
                  <a:gd name="connsiteX4" fmla="*/ 882376 w 2011789"/>
                  <a:gd name="connsiteY4" fmla="*/ 302874 h 1484589"/>
                  <a:gd name="connsiteX5" fmla="*/ 1013775 w 2011789"/>
                  <a:gd name="connsiteY5" fmla="*/ 396967 h 1484589"/>
                  <a:gd name="connsiteX6" fmla="*/ 1310173 w 2011789"/>
                  <a:gd name="connsiteY6" fmla="*/ 558687 h 1484589"/>
                  <a:gd name="connsiteX7" fmla="*/ 1525609 w 2011789"/>
                  <a:gd name="connsiteY7" fmla="*/ 811035 h 1484589"/>
                  <a:gd name="connsiteX8" fmla="*/ 1933926 w 2011789"/>
                  <a:gd name="connsiteY8" fmla="*/ 1294115 h 1484589"/>
                  <a:gd name="connsiteX9" fmla="*/ 2011789 w 2011789"/>
                  <a:gd name="connsiteY9" fmla="*/ 1484589 h 1484589"/>
                  <a:gd name="connsiteX0" fmla="*/ 0 w 2011789"/>
                  <a:gd name="connsiteY0" fmla="*/ 155606 h 1484526"/>
                  <a:gd name="connsiteX1" fmla="*/ 275094 w 2011789"/>
                  <a:gd name="connsiteY1" fmla="*/ 13 h 1484526"/>
                  <a:gd name="connsiteX2" fmla="*/ 603621 w 2011789"/>
                  <a:gd name="connsiteY2" fmla="*/ 88370 h 1484526"/>
                  <a:gd name="connsiteX3" fmla="*/ 777053 w 2011789"/>
                  <a:gd name="connsiteY3" fmla="*/ 192700 h 1484526"/>
                  <a:gd name="connsiteX4" fmla="*/ 882376 w 2011789"/>
                  <a:gd name="connsiteY4" fmla="*/ 302811 h 1484526"/>
                  <a:gd name="connsiteX5" fmla="*/ 1013775 w 2011789"/>
                  <a:gd name="connsiteY5" fmla="*/ 396904 h 1484526"/>
                  <a:gd name="connsiteX6" fmla="*/ 1310173 w 2011789"/>
                  <a:gd name="connsiteY6" fmla="*/ 558624 h 1484526"/>
                  <a:gd name="connsiteX7" fmla="*/ 1525609 w 2011789"/>
                  <a:gd name="connsiteY7" fmla="*/ 810972 h 1484526"/>
                  <a:gd name="connsiteX8" fmla="*/ 1933926 w 2011789"/>
                  <a:gd name="connsiteY8" fmla="*/ 1294052 h 1484526"/>
                  <a:gd name="connsiteX9" fmla="*/ 2011789 w 2011789"/>
                  <a:gd name="connsiteY9" fmla="*/ 1484526 h 1484526"/>
                  <a:gd name="connsiteX0" fmla="*/ 0 w 2777779"/>
                  <a:gd name="connsiteY0" fmla="*/ 155606 h 2173917"/>
                  <a:gd name="connsiteX1" fmla="*/ 275094 w 2777779"/>
                  <a:gd name="connsiteY1" fmla="*/ 13 h 2173917"/>
                  <a:gd name="connsiteX2" fmla="*/ 603621 w 2777779"/>
                  <a:gd name="connsiteY2" fmla="*/ 88370 h 2173917"/>
                  <a:gd name="connsiteX3" fmla="*/ 777053 w 2777779"/>
                  <a:gd name="connsiteY3" fmla="*/ 192700 h 2173917"/>
                  <a:gd name="connsiteX4" fmla="*/ 882376 w 2777779"/>
                  <a:gd name="connsiteY4" fmla="*/ 302811 h 2173917"/>
                  <a:gd name="connsiteX5" fmla="*/ 1013775 w 2777779"/>
                  <a:gd name="connsiteY5" fmla="*/ 396904 h 2173917"/>
                  <a:gd name="connsiteX6" fmla="*/ 1310173 w 2777779"/>
                  <a:gd name="connsiteY6" fmla="*/ 558624 h 2173917"/>
                  <a:gd name="connsiteX7" fmla="*/ 1525609 w 2777779"/>
                  <a:gd name="connsiteY7" fmla="*/ 810972 h 2173917"/>
                  <a:gd name="connsiteX8" fmla="*/ 1933926 w 2777779"/>
                  <a:gd name="connsiteY8" fmla="*/ 1294052 h 2173917"/>
                  <a:gd name="connsiteX9" fmla="*/ 2777779 w 2777779"/>
                  <a:gd name="connsiteY9" fmla="*/ 2173917 h 2173917"/>
                  <a:gd name="connsiteX0" fmla="*/ 0 w 2777779"/>
                  <a:gd name="connsiteY0" fmla="*/ 155606 h 2173917"/>
                  <a:gd name="connsiteX1" fmla="*/ 275094 w 2777779"/>
                  <a:gd name="connsiteY1" fmla="*/ 13 h 2173917"/>
                  <a:gd name="connsiteX2" fmla="*/ 603621 w 2777779"/>
                  <a:gd name="connsiteY2" fmla="*/ 88370 h 2173917"/>
                  <a:gd name="connsiteX3" fmla="*/ 777053 w 2777779"/>
                  <a:gd name="connsiteY3" fmla="*/ 192700 h 2173917"/>
                  <a:gd name="connsiteX4" fmla="*/ 882376 w 2777779"/>
                  <a:gd name="connsiteY4" fmla="*/ 302811 h 2173917"/>
                  <a:gd name="connsiteX5" fmla="*/ 1013775 w 2777779"/>
                  <a:gd name="connsiteY5" fmla="*/ 396904 h 2173917"/>
                  <a:gd name="connsiteX6" fmla="*/ 1310173 w 2777779"/>
                  <a:gd name="connsiteY6" fmla="*/ 558624 h 2173917"/>
                  <a:gd name="connsiteX7" fmla="*/ 1525609 w 2777779"/>
                  <a:gd name="connsiteY7" fmla="*/ 810972 h 2173917"/>
                  <a:gd name="connsiteX8" fmla="*/ 2455756 w 2777779"/>
                  <a:gd name="connsiteY8" fmla="*/ 1696196 h 2173917"/>
                  <a:gd name="connsiteX9" fmla="*/ 2777779 w 2777779"/>
                  <a:gd name="connsiteY9" fmla="*/ 2173917 h 2173917"/>
                  <a:gd name="connsiteX0" fmla="*/ 0 w 2777779"/>
                  <a:gd name="connsiteY0" fmla="*/ 155606 h 2173917"/>
                  <a:gd name="connsiteX1" fmla="*/ 275094 w 2777779"/>
                  <a:gd name="connsiteY1" fmla="*/ 13 h 2173917"/>
                  <a:gd name="connsiteX2" fmla="*/ 603621 w 2777779"/>
                  <a:gd name="connsiteY2" fmla="*/ 88370 h 2173917"/>
                  <a:gd name="connsiteX3" fmla="*/ 777053 w 2777779"/>
                  <a:gd name="connsiteY3" fmla="*/ 192700 h 2173917"/>
                  <a:gd name="connsiteX4" fmla="*/ 882376 w 2777779"/>
                  <a:gd name="connsiteY4" fmla="*/ 302811 h 2173917"/>
                  <a:gd name="connsiteX5" fmla="*/ 1013775 w 2777779"/>
                  <a:gd name="connsiteY5" fmla="*/ 396904 h 2173917"/>
                  <a:gd name="connsiteX6" fmla="*/ 1310173 w 2777779"/>
                  <a:gd name="connsiteY6" fmla="*/ 558624 h 2173917"/>
                  <a:gd name="connsiteX7" fmla="*/ 2018715 w 2777779"/>
                  <a:gd name="connsiteY7" fmla="*/ 1495575 h 2173917"/>
                  <a:gd name="connsiteX8" fmla="*/ 2455756 w 2777779"/>
                  <a:gd name="connsiteY8" fmla="*/ 1696196 h 2173917"/>
                  <a:gd name="connsiteX9" fmla="*/ 2777779 w 2777779"/>
                  <a:gd name="connsiteY9" fmla="*/ 2173917 h 2173917"/>
                  <a:gd name="connsiteX0" fmla="*/ 0 w 2777779"/>
                  <a:gd name="connsiteY0" fmla="*/ 155606 h 2173917"/>
                  <a:gd name="connsiteX1" fmla="*/ 275094 w 2777779"/>
                  <a:gd name="connsiteY1" fmla="*/ 13 h 2173917"/>
                  <a:gd name="connsiteX2" fmla="*/ 603621 w 2777779"/>
                  <a:gd name="connsiteY2" fmla="*/ 88370 h 2173917"/>
                  <a:gd name="connsiteX3" fmla="*/ 777053 w 2777779"/>
                  <a:gd name="connsiteY3" fmla="*/ 192700 h 2173917"/>
                  <a:gd name="connsiteX4" fmla="*/ 882376 w 2777779"/>
                  <a:gd name="connsiteY4" fmla="*/ 302811 h 2173917"/>
                  <a:gd name="connsiteX5" fmla="*/ 1013775 w 2777779"/>
                  <a:gd name="connsiteY5" fmla="*/ 396904 h 2173917"/>
                  <a:gd name="connsiteX6" fmla="*/ 1659656 w 2777779"/>
                  <a:gd name="connsiteY6" fmla="*/ 994280 h 2173917"/>
                  <a:gd name="connsiteX7" fmla="*/ 2018715 w 2777779"/>
                  <a:gd name="connsiteY7" fmla="*/ 1495575 h 2173917"/>
                  <a:gd name="connsiteX8" fmla="*/ 2455756 w 2777779"/>
                  <a:gd name="connsiteY8" fmla="*/ 1696196 h 2173917"/>
                  <a:gd name="connsiteX9" fmla="*/ 2777779 w 2777779"/>
                  <a:gd name="connsiteY9" fmla="*/ 2173917 h 2173917"/>
                  <a:gd name="connsiteX0" fmla="*/ 0 w 2777779"/>
                  <a:gd name="connsiteY0" fmla="*/ 155606 h 2173917"/>
                  <a:gd name="connsiteX1" fmla="*/ 275094 w 2777779"/>
                  <a:gd name="connsiteY1" fmla="*/ 13 h 2173917"/>
                  <a:gd name="connsiteX2" fmla="*/ 603621 w 2777779"/>
                  <a:gd name="connsiteY2" fmla="*/ 88370 h 2173917"/>
                  <a:gd name="connsiteX3" fmla="*/ 777053 w 2777779"/>
                  <a:gd name="connsiteY3" fmla="*/ 192700 h 2173917"/>
                  <a:gd name="connsiteX4" fmla="*/ 882376 w 2777779"/>
                  <a:gd name="connsiteY4" fmla="*/ 302811 h 2173917"/>
                  <a:gd name="connsiteX5" fmla="*/ 1272296 w 2777779"/>
                  <a:gd name="connsiteY5" fmla="*/ 550102 h 2173917"/>
                  <a:gd name="connsiteX6" fmla="*/ 1659656 w 2777779"/>
                  <a:gd name="connsiteY6" fmla="*/ 994280 h 2173917"/>
                  <a:gd name="connsiteX7" fmla="*/ 2018715 w 2777779"/>
                  <a:gd name="connsiteY7" fmla="*/ 1495575 h 2173917"/>
                  <a:gd name="connsiteX8" fmla="*/ 2455756 w 2777779"/>
                  <a:gd name="connsiteY8" fmla="*/ 1696196 h 2173917"/>
                  <a:gd name="connsiteX9" fmla="*/ 2777779 w 2777779"/>
                  <a:gd name="connsiteY9" fmla="*/ 2173917 h 2173917"/>
                  <a:gd name="connsiteX0" fmla="*/ 0 w 2900179"/>
                  <a:gd name="connsiteY0" fmla="*/ 155606 h 3153117"/>
                  <a:gd name="connsiteX1" fmla="*/ 275094 w 2900179"/>
                  <a:gd name="connsiteY1" fmla="*/ 13 h 3153117"/>
                  <a:gd name="connsiteX2" fmla="*/ 603621 w 2900179"/>
                  <a:gd name="connsiteY2" fmla="*/ 88370 h 3153117"/>
                  <a:gd name="connsiteX3" fmla="*/ 777053 w 2900179"/>
                  <a:gd name="connsiteY3" fmla="*/ 192700 h 3153117"/>
                  <a:gd name="connsiteX4" fmla="*/ 882376 w 2900179"/>
                  <a:gd name="connsiteY4" fmla="*/ 302811 h 3153117"/>
                  <a:gd name="connsiteX5" fmla="*/ 1272296 w 2900179"/>
                  <a:gd name="connsiteY5" fmla="*/ 550102 h 3153117"/>
                  <a:gd name="connsiteX6" fmla="*/ 1659656 w 2900179"/>
                  <a:gd name="connsiteY6" fmla="*/ 994280 h 3153117"/>
                  <a:gd name="connsiteX7" fmla="*/ 2018715 w 2900179"/>
                  <a:gd name="connsiteY7" fmla="*/ 1495575 h 3153117"/>
                  <a:gd name="connsiteX8" fmla="*/ 2455756 w 2900179"/>
                  <a:gd name="connsiteY8" fmla="*/ 1696196 h 3153117"/>
                  <a:gd name="connsiteX9" fmla="*/ 2900179 w 2900179"/>
                  <a:gd name="connsiteY9" fmla="*/ 3153117 h 3153117"/>
                  <a:gd name="connsiteX0" fmla="*/ 0 w 2900179"/>
                  <a:gd name="connsiteY0" fmla="*/ 155606 h 3153117"/>
                  <a:gd name="connsiteX1" fmla="*/ 275094 w 2900179"/>
                  <a:gd name="connsiteY1" fmla="*/ 13 h 3153117"/>
                  <a:gd name="connsiteX2" fmla="*/ 603621 w 2900179"/>
                  <a:gd name="connsiteY2" fmla="*/ 88370 h 3153117"/>
                  <a:gd name="connsiteX3" fmla="*/ 777053 w 2900179"/>
                  <a:gd name="connsiteY3" fmla="*/ 192700 h 3153117"/>
                  <a:gd name="connsiteX4" fmla="*/ 882376 w 2900179"/>
                  <a:gd name="connsiteY4" fmla="*/ 302811 h 3153117"/>
                  <a:gd name="connsiteX5" fmla="*/ 1272296 w 2900179"/>
                  <a:gd name="connsiteY5" fmla="*/ 550102 h 3153117"/>
                  <a:gd name="connsiteX6" fmla="*/ 1659656 w 2900179"/>
                  <a:gd name="connsiteY6" fmla="*/ 994280 h 3153117"/>
                  <a:gd name="connsiteX7" fmla="*/ 2018715 w 2900179"/>
                  <a:gd name="connsiteY7" fmla="*/ 1495575 h 3153117"/>
                  <a:gd name="connsiteX8" fmla="*/ 2455756 w 2900179"/>
                  <a:gd name="connsiteY8" fmla="*/ 1696196 h 3153117"/>
                  <a:gd name="connsiteX9" fmla="*/ 2608190 w 2900179"/>
                  <a:gd name="connsiteY9" fmla="*/ 2158413 h 3153117"/>
                  <a:gd name="connsiteX10" fmla="*/ 2900179 w 2900179"/>
                  <a:gd name="connsiteY10" fmla="*/ 3153117 h 3153117"/>
                  <a:gd name="connsiteX0" fmla="*/ 0 w 2900179"/>
                  <a:gd name="connsiteY0" fmla="*/ 155606 h 3153117"/>
                  <a:gd name="connsiteX1" fmla="*/ 275094 w 2900179"/>
                  <a:gd name="connsiteY1" fmla="*/ 13 h 3153117"/>
                  <a:gd name="connsiteX2" fmla="*/ 603621 w 2900179"/>
                  <a:gd name="connsiteY2" fmla="*/ 88370 h 3153117"/>
                  <a:gd name="connsiteX3" fmla="*/ 777053 w 2900179"/>
                  <a:gd name="connsiteY3" fmla="*/ 192700 h 3153117"/>
                  <a:gd name="connsiteX4" fmla="*/ 882376 w 2900179"/>
                  <a:gd name="connsiteY4" fmla="*/ 302811 h 3153117"/>
                  <a:gd name="connsiteX5" fmla="*/ 1272296 w 2900179"/>
                  <a:gd name="connsiteY5" fmla="*/ 550102 h 3153117"/>
                  <a:gd name="connsiteX6" fmla="*/ 1659656 w 2900179"/>
                  <a:gd name="connsiteY6" fmla="*/ 994280 h 3153117"/>
                  <a:gd name="connsiteX7" fmla="*/ 2018715 w 2900179"/>
                  <a:gd name="connsiteY7" fmla="*/ 1495575 h 3153117"/>
                  <a:gd name="connsiteX8" fmla="*/ 2455756 w 2900179"/>
                  <a:gd name="connsiteY8" fmla="*/ 1696196 h 3153117"/>
                  <a:gd name="connsiteX9" fmla="*/ 2608190 w 2900179"/>
                  <a:gd name="connsiteY9" fmla="*/ 2158413 h 3153117"/>
                  <a:gd name="connsiteX10" fmla="*/ 2867390 w 2900179"/>
                  <a:gd name="connsiteY10" fmla="*/ 2403213 h 3153117"/>
                  <a:gd name="connsiteX11" fmla="*/ 2900179 w 2900179"/>
                  <a:gd name="connsiteY11" fmla="*/ 3153117 h 3153117"/>
                  <a:gd name="connsiteX0" fmla="*/ 0 w 2900179"/>
                  <a:gd name="connsiteY0" fmla="*/ 155606 h 3153117"/>
                  <a:gd name="connsiteX1" fmla="*/ 275094 w 2900179"/>
                  <a:gd name="connsiteY1" fmla="*/ 13 h 3153117"/>
                  <a:gd name="connsiteX2" fmla="*/ 603621 w 2900179"/>
                  <a:gd name="connsiteY2" fmla="*/ 88370 h 3153117"/>
                  <a:gd name="connsiteX3" fmla="*/ 777053 w 2900179"/>
                  <a:gd name="connsiteY3" fmla="*/ 192700 h 3153117"/>
                  <a:gd name="connsiteX4" fmla="*/ 882376 w 2900179"/>
                  <a:gd name="connsiteY4" fmla="*/ 302811 h 3153117"/>
                  <a:gd name="connsiteX5" fmla="*/ 1272296 w 2900179"/>
                  <a:gd name="connsiteY5" fmla="*/ 550102 h 3153117"/>
                  <a:gd name="connsiteX6" fmla="*/ 1659656 w 2900179"/>
                  <a:gd name="connsiteY6" fmla="*/ 994280 h 3153117"/>
                  <a:gd name="connsiteX7" fmla="*/ 2018715 w 2900179"/>
                  <a:gd name="connsiteY7" fmla="*/ 1495575 h 3153117"/>
                  <a:gd name="connsiteX8" fmla="*/ 2455756 w 2900179"/>
                  <a:gd name="connsiteY8" fmla="*/ 1696196 h 3153117"/>
                  <a:gd name="connsiteX9" fmla="*/ 2694590 w 2900179"/>
                  <a:gd name="connsiteY9" fmla="*/ 2072013 h 3153117"/>
                  <a:gd name="connsiteX10" fmla="*/ 2867390 w 2900179"/>
                  <a:gd name="connsiteY10" fmla="*/ 2403213 h 3153117"/>
                  <a:gd name="connsiteX11" fmla="*/ 2900179 w 2900179"/>
                  <a:gd name="connsiteY11" fmla="*/ 3153117 h 3153117"/>
                  <a:gd name="connsiteX0" fmla="*/ 0 w 3040190"/>
                  <a:gd name="connsiteY0" fmla="*/ 155606 h 3153117"/>
                  <a:gd name="connsiteX1" fmla="*/ 275094 w 3040190"/>
                  <a:gd name="connsiteY1" fmla="*/ 13 h 3153117"/>
                  <a:gd name="connsiteX2" fmla="*/ 603621 w 3040190"/>
                  <a:gd name="connsiteY2" fmla="*/ 88370 h 3153117"/>
                  <a:gd name="connsiteX3" fmla="*/ 777053 w 3040190"/>
                  <a:gd name="connsiteY3" fmla="*/ 192700 h 3153117"/>
                  <a:gd name="connsiteX4" fmla="*/ 882376 w 3040190"/>
                  <a:gd name="connsiteY4" fmla="*/ 302811 h 3153117"/>
                  <a:gd name="connsiteX5" fmla="*/ 1272296 w 3040190"/>
                  <a:gd name="connsiteY5" fmla="*/ 550102 h 3153117"/>
                  <a:gd name="connsiteX6" fmla="*/ 1659656 w 3040190"/>
                  <a:gd name="connsiteY6" fmla="*/ 994280 h 3153117"/>
                  <a:gd name="connsiteX7" fmla="*/ 2018715 w 3040190"/>
                  <a:gd name="connsiteY7" fmla="*/ 1495575 h 3153117"/>
                  <a:gd name="connsiteX8" fmla="*/ 2455756 w 3040190"/>
                  <a:gd name="connsiteY8" fmla="*/ 1696196 h 3153117"/>
                  <a:gd name="connsiteX9" fmla="*/ 2694590 w 3040190"/>
                  <a:gd name="connsiteY9" fmla="*/ 2072013 h 3153117"/>
                  <a:gd name="connsiteX10" fmla="*/ 3040190 w 3040190"/>
                  <a:gd name="connsiteY10" fmla="*/ 2583213 h 3153117"/>
                  <a:gd name="connsiteX11" fmla="*/ 2900179 w 3040190"/>
                  <a:gd name="connsiteY11" fmla="*/ 3153117 h 3153117"/>
                  <a:gd name="connsiteX0" fmla="*/ 0 w 3040190"/>
                  <a:gd name="connsiteY0" fmla="*/ 155606 h 3153117"/>
                  <a:gd name="connsiteX1" fmla="*/ 275094 w 3040190"/>
                  <a:gd name="connsiteY1" fmla="*/ 13 h 3153117"/>
                  <a:gd name="connsiteX2" fmla="*/ 603621 w 3040190"/>
                  <a:gd name="connsiteY2" fmla="*/ 88370 h 3153117"/>
                  <a:gd name="connsiteX3" fmla="*/ 777053 w 3040190"/>
                  <a:gd name="connsiteY3" fmla="*/ 192700 h 3153117"/>
                  <a:gd name="connsiteX4" fmla="*/ 882376 w 3040190"/>
                  <a:gd name="connsiteY4" fmla="*/ 302811 h 3153117"/>
                  <a:gd name="connsiteX5" fmla="*/ 1272296 w 3040190"/>
                  <a:gd name="connsiteY5" fmla="*/ 550102 h 3153117"/>
                  <a:gd name="connsiteX6" fmla="*/ 1659656 w 3040190"/>
                  <a:gd name="connsiteY6" fmla="*/ 994280 h 3153117"/>
                  <a:gd name="connsiteX7" fmla="*/ 2018715 w 3040190"/>
                  <a:gd name="connsiteY7" fmla="*/ 1495575 h 3153117"/>
                  <a:gd name="connsiteX8" fmla="*/ 2455756 w 3040190"/>
                  <a:gd name="connsiteY8" fmla="*/ 1696196 h 3153117"/>
                  <a:gd name="connsiteX9" fmla="*/ 2694590 w 3040190"/>
                  <a:gd name="connsiteY9" fmla="*/ 2072013 h 3153117"/>
                  <a:gd name="connsiteX10" fmla="*/ 3040190 w 3040190"/>
                  <a:gd name="connsiteY10" fmla="*/ 2583213 h 3153117"/>
                  <a:gd name="connsiteX11" fmla="*/ 2939389 w 3040190"/>
                  <a:gd name="connsiteY11" fmla="*/ 3008013 h 3153117"/>
                  <a:gd name="connsiteX12" fmla="*/ 2900179 w 3040190"/>
                  <a:gd name="connsiteY12" fmla="*/ 3153117 h 3153117"/>
                  <a:gd name="connsiteX0" fmla="*/ 0 w 3454579"/>
                  <a:gd name="connsiteY0" fmla="*/ 155606 h 3592317"/>
                  <a:gd name="connsiteX1" fmla="*/ 275094 w 3454579"/>
                  <a:gd name="connsiteY1" fmla="*/ 13 h 3592317"/>
                  <a:gd name="connsiteX2" fmla="*/ 603621 w 3454579"/>
                  <a:gd name="connsiteY2" fmla="*/ 88370 h 3592317"/>
                  <a:gd name="connsiteX3" fmla="*/ 777053 w 3454579"/>
                  <a:gd name="connsiteY3" fmla="*/ 192700 h 3592317"/>
                  <a:gd name="connsiteX4" fmla="*/ 882376 w 3454579"/>
                  <a:gd name="connsiteY4" fmla="*/ 302811 h 3592317"/>
                  <a:gd name="connsiteX5" fmla="*/ 1272296 w 3454579"/>
                  <a:gd name="connsiteY5" fmla="*/ 550102 h 3592317"/>
                  <a:gd name="connsiteX6" fmla="*/ 1659656 w 3454579"/>
                  <a:gd name="connsiteY6" fmla="*/ 994280 h 3592317"/>
                  <a:gd name="connsiteX7" fmla="*/ 2018715 w 3454579"/>
                  <a:gd name="connsiteY7" fmla="*/ 1495575 h 3592317"/>
                  <a:gd name="connsiteX8" fmla="*/ 2455756 w 3454579"/>
                  <a:gd name="connsiteY8" fmla="*/ 1696196 h 3592317"/>
                  <a:gd name="connsiteX9" fmla="*/ 2694590 w 3454579"/>
                  <a:gd name="connsiteY9" fmla="*/ 2072013 h 3592317"/>
                  <a:gd name="connsiteX10" fmla="*/ 3040190 w 3454579"/>
                  <a:gd name="connsiteY10" fmla="*/ 2583213 h 3592317"/>
                  <a:gd name="connsiteX11" fmla="*/ 2939389 w 3454579"/>
                  <a:gd name="connsiteY11" fmla="*/ 3008013 h 3592317"/>
                  <a:gd name="connsiteX12" fmla="*/ 3454579 w 3454579"/>
                  <a:gd name="connsiteY12" fmla="*/ 3592317 h 3592317"/>
                  <a:gd name="connsiteX0" fmla="*/ 0 w 3454579"/>
                  <a:gd name="connsiteY0" fmla="*/ 155606 h 3592317"/>
                  <a:gd name="connsiteX1" fmla="*/ 275094 w 3454579"/>
                  <a:gd name="connsiteY1" fmla="*/ 13 h 3592317"/>
                  <a:gd name="connsiteX2" fmla="*/ 603621 w 3454579"/>
                  <a:gd name="connsiteY2" fmla="*/ 88370 h 3592317"/>
                  <a:gd name="connsiteX3" fmla="*/ 777053 w 3454579"/>
                  <a:gd name="connsiteY3" fmla="*/ 192700 h 3592317"/>
                  <a:gd name="connsiteX4" fmla="*/ 882376 w 3454579"/>
                  <a:gd name="connsiteY4" fmla="*/ 302811 h 3592317"/>
                  <a:gd name="connsiteX5" fmla="*/ 1272296 w 3454579"/>
                  <a:gd name="connsiteY5" fmla="*/ 550102 h 3592317"/>
                  <a:gd name="connsiteX6" fmla="*/ 1659656 w 3454579"/>
                  <a:gd name="connsiteY6" fmla="*/ 994280 h 3592317"/>
                  <a:gd name="connsiteX7" fmla="*/ 2018715 w 3454579"/>
                  <a:gd name="connsiteY7" fmla="*/ 1495575 h 3592317"/>
                  <a:gd name="connsiteX8" fmla="*/ 2455756 w 3454579"/>
                  <a:gd name="connsiteY8" fmla="*/ 1696196 h 3592317"/>
                  <a:gd name="connsiteX9" fmla="*/ 2694590 w 3454579"/>
                  <a:gd name="connsiteY9" fmla="*/ 2072013 h 3592317"/>
                  <a:gd name="connsiteX10" fmla="*/ 3040190 w 3454579"/>
                  <a:gd name="connsiteY10" fmla="*/ 2583213 h 3592317"/>
                  <a:gd name="connsiteX11" fmla="*/ 3011389 w 3454579"/>
                  <a:gd name="connsiteY11" fmla="*/ 3317613 h 3592317"/>
                  <a:gd name="connsiteX12" fmla="*/ 3454579 w 3454579"/>
                  <a:gd name="connsiteY12" fmla="*/ 3592317 h 3592317"/>
                  <a:gd name="connsiteX0" fmla="*/ 0 w 3454579"/>
                  <a:gd name="connsiteY0" fmla="*/ 155606 h 3592317"/>
                  <a:gd name="connsiteX1" fmla="*/ 275094 w 3454579"/>
                  <a:gd name="connsiteY1" fmla="*/ 13 h 3592317"/>
                  <a:gd name="connsiteX2" fmla="*/ 603621 w 3454579"/>
                  <a:gd name="connsiteY2" fmla="*/ 88370 h 3592317"/>
                  <a:gd name="connsiteX3" fmla="*/ 777053 w 3454579"/>
                  <a:gd name="connsiteY3" fmla="*/ 192700 h 3592317"/>
                  <a:gd name="connsiteX4" fmla="*/ 882376 w 3454579"/>
                  <a:gd name="connsiteY4" fmla="*/ 302811 h 3592317"/>
                  <a:gd name="connsiteX5" fmla="*/ 1272296 w 3454579"/>
                  <a:gd name="connsiteY5" fmla="*/ 550102 h 3592317"/>
                  <a:gd name="connsiteX6" fmla="*/ 1659656 w 3454579"/>
                  <a:gd name="connsiteY6" fmla="*/ 994280 h 3592317"/>
                  <a:gd name="connsiteX7" fmla="*/ 2018715 w 3454579"/>
                  <a:gd name="connsiteY7" fmla="*/ 1495575 h 3592317"/>
                  <a:gd name="connsiteX8" fmla="*/ 2455756 w 3454579"/>
                  <a:gd name="connsiteY8" fmla="*/ 1696196 h 3592317"/>
                  <a:gd name="connsiteX9" fmla="*/ 2694590 w 3454579"/>
                  <a:gd name="connsiteY9" fmla="*/ 2072013 h 3592317"/>
                  <a:gd name="connsiteX10" fmla="*/ 3040190 w 3454579"/>
                  <a:gd name="connsiteY10" fmla="*/ 2583213 h 3592317"/>
                  <a:gd name="connsiteX11" fmla="*/ 3018589 w 3454579"/>
                  <a:gd name="connsiteY11" fmla="*/ 2849613 h 3592317"/>
                  <a:gd name="connsiteX12" fmla="*/ 3011389 w 3454579"/>
                  <a:gd name="connsiteY12" fmla="*/ 3317613 h 3592317"/>
                  <a:gd name="connsiteX13" fmla="*/ 3454579 w 3454579"/>
                  <a:gd name="connsiteY13" fmla="*/ 3592317 h 3592317"/>
                  <a:gd name="connsiteX0" fmla="*/ 0 w 3454579"/>
                  <a:gd name="connsiteY0" fmla="*/ 155606 h 3592317"/>
                  <a:gd name="connsiteX1" fmla="*/ 275094 w 3454579"/>
                  <a:gd name="connsiteY1" fmla="*/ 13 h 3592317"/>
                  <a:gd name="connsiteX2" fmla="*/ 603621 w 3454579"/>
                  <a:gd name="connsiteY2" fmla="*/ 88370 h 3592317"/>
                  <a:gd name="connsiteX3" fmla="*/ 777053 w 3454579"/>
                  <a:gd name="connsiteY3" fmla="*/ 192700 h 3592317"/>
                  <a:gd name="connsiteX4" fmla="*/ 882376 w 3454579"/>
                  <a:gd name="connsiteY4" fmla="*/ 302811 h 3592317"/>
                  <a:gd name="connsiteX5" fmla="*/ 1272296 w 3454579"/>
                  <a:gd name="connsiteY5" fmla="*/ 550102 h 3592317"/>
                  <a:gd name="connsiteX6" fmla="*/ 1659656 w 3454579"/>
                  <a:gd name="connsiteY6" fmla="*/ 994280 h 3592317"/>
                  <a:gd name="connsiteX7" fmla="*/ 2018715 w 3454579"/>
                  <a:gd name="connsiteY7" fmla="*/ 1495575 h 3592317"/>
                  <a:gd name="connsiteX8" fmla="*/ 2455756 w 3454579"/>
                  <a:gd name="connsiteY8" fmla="*/ 1696196 h 3592317"/>
                  <a:gd name="connsiteX9" fmla="*/ 2694590 w 3454579"/>
                  <a:gd name="connsiteY9" fmla="*/ 2072013 h 3592317"/>
                  <a:gd name="connsiteX10" fmla="*/ 3040190 w 3454579"/>
                  <a:gd name="connsiteY10" fmla="*/ 2583213 h 3592317"/>
                  <a:gd name="connsiteX11" fmla="*/ 2896189 w 3454579"/>
                  <a:gd name="connsiteY11" fmla="*/ 3094413 h 3592317"/>
                  <a:gd name="connsiteX12" fmla="*/ 3011389 w 3454579"/>
                  <a:gd name="connsiteY12" fmla="*/ 3317613 h 3592317"/>
                  <a:gd name="connsiteX13" fmla="*/ 3454579 w 3454579"/>
                  <a:gd name="connsiteY13" fmla="*/ 3592317 h 3592317"/>
                  <a:gd name="connsiteX0" fmla="*/ 0 w 3540979"/>
                  <a:gd name="connsiteY0" fmla="*/ 155606 h 3556317"/>
                  <a:gd name="connsiteX1" fmla="*/ 275094 w 3540979"/>
                  <a:gd name="connsiteY1" fmla="*/ 13 h 3556317"/>
                  <a:gd name="connsiteX2" fmla="*/ 603621 w 3540979"/>
                  <a:gd name="connsiteY2" fmla="*/ 88370 h 3556317"/>
                  <a:gd name="connsiteX3" fmla="*/ 777053 w 3540979"/>
                  <a:gd name="connsiteY3" fmla="*/ 192700 h 3556317"/>
                  <a:gd name="connsiteX4" fmla="*/ 882376 w 3540979"/>
                  <a:gd name="connsiteY4" fmla="*/ 302811 h 3556317"/>
                  <a:gd name="connsiteX5" fmla="*/ 1272296 w 3540979"/>
                  <a:gd name="connsiteY5" fmla="*/ 550102 h 3556317"/>
                  <a:gd name="connsiteX6" fmla="*/ 1659656 w 3540979"/>
                  <a:gd name="connsiteY6" fmla="*/ 994280 h 3556317"/>
                  <a:gd name="connsiteX7" fmla="*/ 2018715 w 3540979"/>
                  <a:gd name="connsiteY7" fmla="*/ 1495575 h 3556317"/>
                  <a:gd name="connsiteX8" fmla="*/ 2455756 w 3540979"/>
                  <a:gd name="connsiteY8" fmla="*/ 1696196 h 3556317"/>
                  <a:gd name="connsiteX9" fmla="*/ 2694590 w 3540979"/>
                  <a:gd name="connsiteY9" fmla="*/ 2072013 h 3556317"/>
                  <a:gd name="connsiteX10" fmla="*/ 3040190 w 3540979"/>
                  <a:gd name="connsiteY10" fmla="*/ 2583213 h 3556317"/>
                  <a:gd name="connsiteX11" fmla="*/ 2896189 w 3540979"/>
                  <a:gd name="connsiteY11" fmla="*/ 3094413 h 3556317"/>
                  <a:gd name="connsiteX12" fmla="*/ 3011389 w 3540979"/>
                  <a:gd name="connsiteY12" fmla="*/ 3317613 h 3556317"/>
                  <a:gd name="connsiteX13" fmla="*/ 3540979 w 3540979"/>
                  <a:gd name="connsiteY13"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777053 w 3540979"/>
                  <a:gd name="connsiteY3" fmla="*/ 192700 h 3556317"/>
                  <a:gd name="connsiteX4" fmla="*/ 882376 w 3540979"/>
                  <a:gd name="connsiteY4" fmla="*/ 302811 h 3556317"/>
                  <a:gd name="connsiteX5" fmla="*/ 1272296 w 3540979"/>
                  <a:gd name="connsiteY5" fmla="*/ 550102 h 3556317"/>
                  <a:gd name="connsiteX6" fmla="*/ 1659656 w 3540979"/>
                  <a:gd name="connsiteY6" fmla="*/ 994280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3040190 w 3540979"/>
                  <a:gd name="connsiteY11" fmla="*/ 2583213 h 3556317"/>
                  <a:gd name="connsiteX12" fmla="*/ 2896189 w 3540979"/>
                  <a:gd name="connsiteY12" fmla="*/ 3094413 h 3556317"/>
                  <a:gd name="connsiteX13" fmla="*/ 3011389 w 3540979"/>
                  <a:gd name="connsiteY13" fmla="*/ 3317613 h 3556317"/>
                  <a:gd name="connsiteX14" fmla="*/ 3540979 w 3540979"/>
                  <a:gd name="connsiteY14"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777053 w 3540979"/>
                  <a:gd name="connsiteY3" fmla="*/ 192700 h 3556317"/>
                  <a:gd name="connsiteX4" fmla="*/ 882376 w 3540979"/>
                  <a:gd name="connsiteY4" fmla="*/ 302811 h 3556317"/>
                  <a:gd name="connsiteX5" fmla="*/ 1272296 w 3540979"/>
                  <a:gd name="connsiteY5" fmla="*/ 550102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3040190 w 3540979"/>
                  <a:gd name="connsiteY11" fmla="*/ 2583213 h 3556317"/>
                  <a:gd name="connsiteX12" fmla="*/ 2896189 w 3540979"/>
                  <a:gd name="connsiteY12" fmla="*/ 3094413 h 3556317"/>
                  <a:gd name="connsiteX13" fmla="*/ 3011389 w 3540979"/>
                  <a:gd name="connsiteY13" fmla="*/ 3317613 h 3556317"/>
                  <a:gd name="connsiteX14" fmla="*/ 3540979 w 3540979"/>
                  <a:gd name="connsiteY14"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882376 w 3540979"/>
                  <a:gd name="connsiteY3" fmla="*/ 302811 h 3556317"/>
                  <a:gd name="connsiteX4" fmla="*/ 1272296 w 3540979"/>
                  <a:gd name="connsiteY4" fmla="*/ 550102 h 3556317"/>
                  <a:gd name="connsiteX5" fmla="*/ 1794228 w 3540979"/>
                  <a:gd name="connsiteY5" fmla="*/ 1108148 h 3556317"/>
                  <a:gd name="connsiteX6" fmla="*/ 2018715 w 3540979"/>
                  <a:gd name="connsiteY6" fmla="*/ 1495575 h 3556317"/>
                  <a:gd name="connsiteX7" fmla="*/ 2153611 w 3540979"/>
                  <a:gd name="connsiteY7" fmla="*/ 1505685 h 3556317"/>
                  <a:gd name="connsiteX8" fmla="*/ 2455756 w 3540979"/>
                  <a:gd name="connsiteY8" fmla="*/ 1696196 h 3556317"/>
                  <a:gd name="connsiteX9" fmla="*/ 2694590 w 3540979"/>
                  <a:gd name="connsiteY9" fmla="*/ 2072013 h 3556317"/>
                  <a:gd name="connsiteX10" fmla="*/ 3040190 w 3540979"/>
                  <a:gd name="connsiteY10" fmla="*/ 2583213 h 3556317"/>
                  <a:gd name="connsiteX11" fmla="*/ 2896189 w 3540979"/>
                  <a:gd name="connsiteY11" fmla="*/ 3094413 h 3556317"/>
                  <a:gd name="connsiteX12" fmla="*/ 3011389 w 3540979"/>
                  <a:gd name="connsiteY12" fmla="*/ 3317613 h 3556317"/>
                  <a:gd name="connsiteX13" fmla="*/ 3540979 w 3540979"/>
                  <a:gd name="connsiteY13"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794228 w 3540979"/>
                  <a:gd name="connsiteY5" fmla="*/ 1108148 h 3556317"/>
                  <a:gd name="connsiteX6" fmla="*/ 2018715 w 3540979"/>
                  <a:gd name="connsiteY6" fmla="*/ 1495575 h 3556317"/>
                  <a:gd name="connsiteX7" fmla="*/ 2153611 w 3540979"/>
                  <a:gd name="connsiteY7" fmla="*/ 1505685 h 3556317"/>
                  <a:gd name="connsiteX8" fmla="*/ 2455756 w 3540979"/>
                  <a:gd name="connsiteY8" fmla="*/ 1696196 h 3556317"/>
                  <a:gd name="connsiteX9" fmla="*/ 2694590 w 3540979"/>
                  <a:gd name="connsiteY9" fmla="*/ 2072013 h 3556317"/>
                  <a:gd name="connsiteX10" fmla="*/ 3040190 w 3540979"/>
                  <a:gd name="connsiteY10" fmla="*/ 2583213 h 3556317"/>
                  <a:gd name="connsiteX11" fmla="*/ 2896189 w 3540979"/>
                  <a:gd name="connsiteY11" fmla="*/ 3094413 h 3556317"/>
                  <a:gd name="connsiteX12" fmla="*/ 3011389 w 3540979"/>
                  <a:gd name="connsiteY12" fmla="*/ 3317613 h 3556317"/>
                  <a:gd name="connsiteX13" fmla="*/ 3540979 w 3540979"/>
                  <a:gd name="connsiteY13"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49762 w 3540979"/>
                  <a:gd name="connsiteY5" fmla="*/ 808671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3040190 w 3540979"/>
                  <a:gd name="connsiteY11" fmla="*/ 2583213 h 3556317"/>
                  <a:gd name="connsiteX12" fmla="*/ 2896189 w 3540979"/>
                  <a:gd name="connsiteY12" fmla="*/ 3094413 h 3556317"/>
                  <a:gd name="connsiteX13" fmla="*/ 3011389 w 3540979"/>
                  <a:gd name="connsiteY13" fmla="*/ 3317613 h 3556317"/>
                  <a:gd name="connsiteX14" fmla="*/ 3540979 w 3540979"/>
                  <a:gd name="connsiteY14"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49762 w 3540979"/>
                  <a:gd name="connsiteY5" fmla="*/ 808671 h 3556317"/>
                  <a:gd name="connsiteX6" fmla="*/ 1525608 w 3540979"/>
                  <a:gd name="connsiteY6" fmla="*/ 853528 h 3556317"/>
                  <a:gd name="connsiteX7" fmla="*/ 1794228 w 3540979"/>
                  <a:gd name="connsiteY7" fmla="*/ 1108148 h 3556317"/>
                  <a:gd name="connsiteX8" fmla="*/ 2018715 w 3540979"/>
                  <a:gd name="connsiteY8" fmla="*/ 1495575 h 3556317"/>
                  <a:gd name="connsiteX9" fmla="*/ 2153611 w 3540979"/>
                  <a:gd name="connsiteY9" fmla="*/ 1505685 h 3556317"/>
                  <a:gd name="connsiteX10" fmla="*/ 2455756 w 3540979"/>
                  <a:gd name="connsiteY10" fmla="*/ 1696196 h 3556317"/>
                  <a:gd name="connsiteX11" fmla="*/ 2694590 w 3540979"/>
                  <a:gd name="connsiteY11" fmla="*/ 2072013 h 3556317"/>
                  <a:gd name="connsiteX12" fmla="*/ 3040190 w 3540979"/>
                  <a:gd name="connsiteY12" fmla="*/ 2583213 h 3556317"/>
                  <a:gd name="connsiteX13" fmla="*/ 2896189 w 3540979"/>
                  <a:gd name="connsiteY13" fmla="*/ 3094413 h 3556317"/>
                  <a:gd name="connsiteX14" fmla="*/ 3011389 w 3540979"/>
                  <a:gd name="connsiteY14" fmla="*/ 3317613 h 3556317"/>
                  <a:gd name="connsiteX15" fmla="*/ 3540979 w 3540979"/>
                  <a:gd name="connsiteY15"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3040190 w 3540979"/>
                  <a:gd name="connsiteY11" fmla="*/ 2583213 h 3556317"/>
                  <a:gd name="connsiteX12" fmla="*/ 2896189 w 3540979"/>
                  <a:gd name="connsiteY12" fmla="*/ 3094413 h 3556317"/>
                  <a:gd name="connsiteX13" fmla="*/ 3011389 w 3540979"/>
                  <a:gd name="connsiteY13" fmla="*/ 3317613 h 3556317"/>
                  <a:gd name="connsiteX14" fmla="*/ 3540979 w 3540979"/>
                  <a:gd name="connsiteY14"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2847175 w 3540979"/>
                  <a:gd name="connsiteY11" fmla="*/ 2309667 h 3556317"/>
                  <a:gd name="connsiteX12" fmla="*/ 3040190 w 3540979"/>
                  <a:gd name="connsiteY12" fmla="*/ 2583213 h 3556317"/>
                  <a:gd name="connsiteX13" fmla="*/ 2896189 w 3540979"/>
                  <a:gd name="connsiteY13" fmla="*/ 3094413 h 3556317"/>
                  <a:gd name="connsiteX14" fmla="*/ 3011389 w 3540979"/>
                  <a:gd name="connsiteY14" fmla="*/ 3317613 h 3556317"/>
                  <a:gd name="connsiteX15" fmla="*/ 3540979 w 3540979"/>
                  <a:gd name="connsiteY15"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2823021 w 3540979"/>
                  <a:gd name="connsiteY11" fmla="*/ 2364876 h 3556317"/>
                  <a:gd name="connsiteX12" fmla="*/ 3040190 w 3540979"/>
                  <a:gd name="connsiteY12" fmla="*/ 2583213 h 3556317"/>
                  <a:gd name="connsiteX13" fmla="*/ 2896189 w 3540979"/>
                  <a:gd name="connsiteY13" fmla="*/ 3094413 h 3556317"/>
                  <a:gd name="connsiteX14" fmla="*/ 3011389 w 3540979"/>
                  <a:gd name="connsiteY14" fmla="*/ 3317613 h 3556317"/>
                  <a:gd name="connsiteX15" fmla="*/ 3540979 w 3540979"/>
                  <a:gd name="connsiteY15"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694590 w 3540979"/>
                  <a:gd name="connsiteY10" fmla="*/ 2072013 h 3556317"/>
                  <a:gd name="connsiteX11" fmla="*/ 2823021 w 3540979"/>
                  <a:gd name="connsiteY11" fmla="*/ 2364876 h 3556317"/>
                  <a:gd name="connsiteX12" fmla="*/ 3040190 w 3540979"/>
                  <a:gd name="connsiteY12" fmla="*/ 2583213 h 3556317"/>
                  <a:gd name="connsiteX13" fmla="*/ 2896189 w 3540979"/>
                  <a:gd name="connsiteY13" fmla="*/ 3094413 h 3556317"/>
                  <a:gd name="connsiteX14" fmla="*/ 3011389 w 3540979"/>
                  <a:gd name="connsiteY14" fmla="*/ 3317613 h 3556317"/>
                  <a:gd name="connsiteX15" fmla="*/ 3540979 w 3540979"/>
                  <a:gd name="connsiteY15"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588382 w 3540979"/>
                  <a:gd name="connsiteY10" fmla="*/ 1899050 h 3556317"/>
                  <a:gd name="connsiteX11" fmla="*/ 2694590 w 3540979"/>
                  <a:gd name="connsiteY11" fmla="*/ 2072013 h 3556317"/>
                  <a:gd name="connsiteX12" fmla="*/ 2823021 w 3540979"/>
                  <a:gd name="connsiteY12" fmla="*/ 2364876 h 3556317"/>
                  <a:gd name="connsiteX13" fmla="*/ 3040190 w 3540979"/>
                  <a:gd name="connsiteY13" fmla="*/ 2583213 h 3556317"/>
                  <a:gd name="connsiteX14" fmla="*/ 2896189 w 3540979"/>
                  <a:gd name="connsiteY14" fmla="*/ 3094413 h 3556317"/>
                  <a:gd name="connsiteX15" fmla="*/ 3011389 w 3540979"/>
                  <a:gd name="connsiteY15" fmla="*/ 3317613 h 3556317"/>
                  <a:gd name="connsiteX16" fmla="*/ 3540979 w 3540979"/>
                  <a:gd name="connsiteY16" fmla="*/ 3556317 h 3556317"/>
                  <a:gd name="connsiteX0" fmla="*/ 0 w 3540979"/>
                  <a:gd name="connsiteY0" fmla="*/ 155606 h 3556317"/>
                  <a:gd name="connsiteX1" fmla="*/ 275094 w 3540979"/>
                  <a:gd name="connsiteY1" fmla="*/ 13 h 3556317"/>
                  <a:gd name="connsiteX2" fmla="*/ 603621 w 3540979"/>
                  <a:gd name="connsiteY2" fmla="*/ 88370 h 3556317"/>
                  <a:gd name="connsiteX3" fmla="*/ 906530 w 3540979"/>
                  <a:gd name="connsiteY3" fmla="*/ 285559 h 3556317"/>
                  <a:gd name="connsiteX4" fmla="*/ 1272296 w 3540979"/>
                  <a:gd name="connsiteY4" fmla="*/ 550102 h 3556317"/>
                  <a:gd name="connsiteX5" fmla="*/ 1525608 w 3540979"/>
                  <a:gd name="connsiteY5" fmla="*/ 853528 h 3556317"/>
                  <a:gd name="connsiteX6" fmla="*/ 1794228 w 3540979"/>
                  <a:gd name="connsiteY6" fmla="*/ 1108148 h 3556317"/>
                  <a:gd name="connsiteX7" fmla="*/ 2018715 w 3540979"/>
                  <a:gd name="connsiteY7" fmla="*/ 1495575 h 3556317"/>
                  <a:gd name="connsiteX8" fmla="*/ 2153611 w 3540979"/>
                  <a:gd name="connsiteY8" fmla="*/ 1505685 h 3556317"/>
                  <a:gd name="connsiteX9" fmla="*/ 2455756 w 3540979"/>
                  <a:gd name="connsiteY9" fmla="*/ 1696196 h 3556317"/>
                  <a:gd name="connsiteX10" fmla="*/ 2529722 w 3540979"/>
                  <a:gd name="connsiteY10" fmla="*/ 1930105 h 3556317"/>
                  <a:gd name="connsiteX11" fmla="*/ 2694590 w 3540979"/>
                  <a:gd name="connsiteY11" fmla="*/ 2072013 h 3556317"/>
                  <a:gd name="connsiteX12" fmla="*/ 2823021 w 3540979"/>
                  <a:gd name="connsiteY12" fmla="*/ 2364876 h 3556317"/>
                  <a:gd name="connsiteX13" fmla="*/ 3040190 w 3540979"/>
                  <a:gd name="connsiteY13" fmla="*/ 2583213 h 3556317"/>
                  <a:gd name="connsiteX14" fmla="*/ 2896189 w 3540979"/>
                  <a:gd name="connsiteY14" fmla="*/ 3094413 h 3556317"/>
                  <a:gd name="connsiteX15" fmla="*/ 3011389 w 3540979"/>
                  <a:gd name="connsiteY15" fmla="*/ 3317613 h 3556317"/>
                  <a:gd name="connsiteX16" fmla="*/ 3540979 w 3540979"/>
                  <a:gd name="connsiteY16" fmla="*/ 3556317 h 3556317"/>
                  <a:gd name="connsiteX0" fmla="*/ 0 w 3728939"/>
                  <a:gd name="connsiteY0" fmla="*/ 155606 h 3617277"/>
                  <a:gd name="connsiteX1" fmla="*/ 275094 w 3728939"/>
                  <a:gd name="connsiteY1" fmla="*/ 13 h 3617277"/>
                  <a:gd name="connsiteX2" fmla="*/ 603621 w 3728939"/>
                  <a:gd name="connsiteY2" fmla="*/ 88370 h 3617277"/>
                  <a:gd name="connsiteX3" fmla="*/ 906530 w 3728939"/>
                  <a:gd name="connsiteY3" fmla="*/ 285559 h 3617277"/>
                  <a:gd name="connsiteX4" fmla="*/ 1272296 w 3728939"/>
                  <a:gd name="connsiteY4" fmla="*/ 550102 h 3617277"/>
                  <a:gd name="connsiteX5" fmla="*/ 1525608 w 3728939"/>
                  <a:gd name="connsiteY5" fmla="*/ 853528 h 3617277"/>
                  <a:gd name="connsiteX6" fmla="*/ 1794228 w 3728939"/>
                  <a:gd name="connsiteY6" fmla="*/ 1108148 h 3617277"/>
                  <a:gd name="connsiteX7" fmla="*/ 2018715 w 3728939"/>
                  <a:gd name="connsiteY7" fmla="*/ 1495575 h 3617277"/>
                  <a:gd name="connsiteX8" fmla="*/ 2153611 w 3728939"/>
                  <a:gd name="connsiteY8" fmla="*/ 1505685 h 3617277"/>
                  <a:gd name="connsiteX9" fmla="*/ 2455756 w 3728939"/>
                  <a:gd name="connsiteY9" fmla="*/ 1696196 h 3617277"/>
                  <a:gd name="connsiteX10" fmla="*/ 2529722 w 3728939"/>
                  <a:gd name="connsiteY10" fmla="*/ 1930105 h 3617277"/>
                  <a:gd name="connsiteX11" fmla="*/ 2694590 w 3728939"/>
                  <a:gd name="connsiteY11" fmla="*/ 2072013 h 3617277"/>
                  <a:gd name="connsiteX12" fmla="*/ 2823021 w 3728939"/>
                  <a:gd name="connsiteY12" fmla="*/ 2364876 h 3617277"/>
                  <a:gd name="connsiteX13" fmla="*/ 3040190 w 3728939"/>
                  <a:gd name="connsiteY13" fmla="*/ 2583213 h 3617277"/>
                  <a:gd name="connsiteX14" fmla="*/ 2896189 w 3728939"/>
                  <a:gd name="connsiteY14" fmla="*/ 3094413 h 3617277"/>
                  <a:gd name="connsiteX15" fmla="*/ 3011389 w 3728939"/>
                  <a:gd name="connsiteY15" fmla="*/ 3317613 h 3617277"/>
                  <a:gd name="connsiteX16" fmla="*/ 3728939 w 3728939"/>
                  <a:gd name="connsiteY16" fmla="*/ 3617277 h 361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8939" h="3617277">
                    <a:moveTo>
                      <a:pt x="0" y="155606"/>
                    </a:moveTo>
                    <a:lnTo>
                      <a:pt x="275094" y="13"/>
                    </a:lnTo>
                    <a:cubicBezTo>
                      <a:pt x="399966" y="-986"/>
                      <a:pt x="446458" y="59432"/>
                      <a:pt x="603621" y="88370"/>
                    </a:cubicBezTo>
                    <a:cubicBezTo>
                      <a:pt x="704835" y="138836"/>
                      <a:pt x="795084" y="208604"/>
                      <a:pt x="906530" y="285559"/>
                    </a:cubicBezTo>
                    <a:cubicBezTo>
                      <a:pt x="1017976" y="362514"/>
                      <a:pt x="1169116" y="455440"/>
                      <a:pt x="1272296" y="550102"/>
                    </a:cubicBezTo>
                    <a:cubicBezTo>
                      <a:pt x="1375476" y="644764"/>
                      <a:pt x="1438619" y="760520"/>
                      <a:pt x="1525608" y="853528"/>
                    </a:cubicBezTo>
                    <a:cubicBezTo>
                      <a:pt x="1612597" y="946536"/>
                      <a:pt x="1712044" y="1001140"/>
                      <a:pt x="1794228" y="1108148"/>
                    </a:cubicBezTo>
                    <a:cubicBezTo>
                      <a:pt x="1876412" y="1215156"/>
                      <a:pt x="1955367" y="1410341"/>
                      <a:pt x="2018715" y="1495575"/>
                    </a:cubicBezTo>
                    <a:cubicBezTo>
                      <a:pt x="2025724" y="1498945"/>
                      <a:pt x="2146602" y="1502315"/>
                      <a:pt x="2153611" y="1505685"/>
                    </a:cubicBezTo>
                    <a:lnTo>
                      <a:pt x="2455756" y="1696196"/>
                    </a:lnTo>
                    <a:lnTo>
                      <a:pt x="2529722" y="1930105"/>
                    </a:lnTo>
                    <a:lnTo>
                      <a:pt x="2694590" y="2072013"/>
                    </a:lnTo>
                    <a:cubicBezTo>
                      <a:pt x="2759827" y="2174258"/>
                      <a:pt x="2765421" y="2279676"/>
                      <a:pt x="2823021" y="2364876"/>
                    </a:cubicBezTo>
                    <a:cubicBezTo>
                      <a:pt x="2939280" y="2463878"/>
                      <a:pt x="3032021" y="2452422"/>
                      <a:pt x="3040190" y="2583213"/>
                    </a:cubicBezTo>
                    <a:lnTo>
                      <a:pt x="2896189" y="3094413"/>
                    </a:lnTo>
                    <a:lnTo>
                      <a:pt x="3011389" y="3317613"/>
                    </a:lnTo>
                    <a:lnTo>
                      <a:pt x="3728939" y="3617277"/>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grpSp>
        <p:sp>
          <p:nvSpPr>
            <p:cNvPr id="60" name="TextBox 59">
              <a:extLst>
                <a:ext uri="{FF2B5EF4-FFF2-40B4-BE49-F238E27FC236}">
                  <a16:creationId xmlns:a16="http://schemas.microsoft.com/office/drawing/2014/main" id="{3324F594-867F-4D68-83B7-C3E9582A59A9}"/>
                </a:ext>
              </a:extLst>
            </p:cNvPr>
            <p:cNvSpPr txBox="1"/>
            <p:nvPr/>
          </p:nvSpPr>
          <p:spPr>
            <a:xfrm>
              <a:off x="3995936" y="5195811"/>
              <a:ext cx="1125446" cy="261610"/>
            </a:xfrm>
            <a:prstGeom prst="rect">
              <a:avLst/>
            </a:prstGeom>
            <a:noFill/>
          </p:spPr>
          <p:txBody>
            <a:bodyPr wrap="square" rtlCol="0">
              <a:spAutoFit/>
            </a:bodyPr>
            <a:lstStyle/>
            <a:p>
              <a:r>
                <a:rPr lang="el-GR" sz="1100" b="1" dirty="0">
                  <a:solidFill>
                    <a:schemeClr val="bg1"/>
                  </a:solidFill>
                </a:rPr>
                <a:t>ΘΕΣΗ ΑΠΕ</a:t>
              </a:r>
              <a:endParaRPr lang="en-US" sz="1100" b="1" dirty="0">
                <a:solidFill>
                  <a:schemeClr val="bg1"/>
                </a:solidFill>
              </a:endParaRPr>
            </a:p>
          </p:txBody>
        </p:sp>
        <p:sp>
          <p:nvSpPr>
            <p:cNvPr id="61" name="TextBox 60">
              <a:extLst>
                <a:ext uri="{FF2B5EF4-FFF2-40B4-BE49-F238E27FC236}">
                  <a16:creationId xmlns:a16="http://schemas.microsoft.com/office/drawing/2014/main" id="{B2C25779-2044-4C61-985E-2E03A6BAC40F}"/>
                </a:ext>
              </a:extLst>
            </p:cNvPr>
            <p:cNvSpPr txBox="1"/>
            <p:nvPr/>
          </p:nvSpPr>
          <p:spPr>
            <a:xfrm>
              <a:off x="1259631" y="2061769"/>
              <a:ext cx="1186635" cy="261610"/>
            </a:xfrm>
            <a:prstGeom prst="rect">
              <a:avLst/>
            </a:prstGeom>
            <a:noFill/>
          </p:spPr>
          <p:txBody>
            <a:bodyPr wrap="square" rtlCol="0">
              <a:spAutoFit/>
            </a:bodyPr>
            <a:lstStyle/>
            <a:p>
              <a:r>
                <a:rPr lang="el-GR" sz="1100" b="1" dirty="0">
                  <a:solidFill>
                    <a:schemeClr val="bg1"/>
                  </a:solidFill>
                </a:rPr>
                <a:t>ΥΒΣ-Τ/Θ-ΔΕΗ</a:t>
              </a:r>
              <a:endParaRPr lang="en-US" sz="1100" b="1" dirty="0">
                <a:solidFill>
                  <a:schemeClr val="bg1"/>
                </a:solidFill>
              </a:endParaRPr>
            </a:p>
          </p:txBody>
        </p:sp>
        <p:sp>
          <p:nvSpPr>
            <p:cNvPr id="62" name="TextBox 61">
              <a:extLst>
                <a:ext uri="{FF2B5EF4-FFF2-40B4-BE49-F238E27FC236}">
                  <a16:creationId xmlns:a16="http://schemas.microsoft.com/office/drawing/2014/main" id="{AEB238C5-E5B7-436A-B3C6-77C475DC0C32}"/>
                </a:ext>
              </a:extLst>
            </p:cNvPr>
            <p:cNvSpPr txBox="1"/>
            <p:nvPr/>
          </p:nvSpPr>
          <p:spPr>
            <a:xfrm>
              <a:off x="1438155" y="1166259"/>
              <a:ext cx="1008112" cy="253916"/>
            </a:xfrm>
            <a:prstGeom prst="rect">
              <a:avLst/>
            </a:prstGeom>
            <a:noFill/>
          </p:spPr>
          <p:txBody>
            <a:bodyPr wrap="square" rtlCol="0">
              <a:spAutoFit/>
            </a:bodyPr>
            <a:lstStyle/>
            <a:p>
              <a:r>
                <a:rPr lang="el-GR" sz="1050" b="1" dirty="0">
                  <a:solidFill>
                    <a:schemeClr val="bg1"/>
                  </a:solidFill>
                </a:rPr>
                <a:t>ΟΙΚΙΣΜΟΣ</a:t>
              </a:r>
              <a:endParaRPr lang="en-US" sz="1050" b="1" dirty="0">
                <a:solidFill>
                  <a:schemeClr val="bg1"/>
                </a:solidFill>
              </a:endParaRPr>
            </a:p>
          </p:txBody>
        </p:sp>
      </p:grpSp>
    </p:spTree>
    <p:extLst>
      <p:ext uri="{BB962C8B-B14F-4D97-AF65-F5344CB8AC3E}">
        <p14:creationId xmlns:p14="http://schemas.microsoft.com/office/powerpoint/2010/main" val="763963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0" y="260648"/>
            <a:ext cx="8113701" cy="576064"/>
          </a:xfrm>
        </p:spPr>
        <p:txBody>
          <a:bodyPr/>
          <a:lstStyle/>
          <a:p>
            <a:r>
              <a:rPr lang="el-GR" dirty="0"/>
              <a:t>ΕΝΔΕΙΚΤΙΚΗ ΧΩΡΟΘΕΤΗΣΗ ΥΒΣ &amp; Τ/Θ</a:t>
            </a:r>
            <a:endParaRPr lang="en-US" dirty="0"/>
          </a:p>
        </p:txBody>
      </p:sp>
      <p:grpSp>
        <p:nvGrpSpPr>
          <p:cNvPr id="5" name="Group 4"/>
          <p:cNvGrpSpPr/>
          <p:nvPr/>
        </p:nvGrpSpPr>
        <p:grpSpPr>
          <a:xfrm>
            <a:off x="190837" y="836712"/>
            <a:ext cx="9205137" cy="5144436"/>
            <a:chOff x="251520" y="836712"/>
            <a:chExt cx="9205137" cy="5144436"/>
          </a:xfrm>
        </p:grpSpPr>
        <p:pic>
          <p:nvPicPr>
            <p:cNvPr id="1026" name="Picture 2" descr="D:\Desktop\ΠΡ. ΝΗΣΙ\PHOTOs_MAPS\DSC_3265.jpg"/>
            <p:cNvPicPr>
              <a:picLocks noChangeAspect="1" noChangeArrowheads="1"/>
            </p:cNvPicPr>
            <p:nvPr/>
          </p:nvPicPr>
          <p:blipFill rotWithShape="1">
            <a:blip r:embed="rId2">
              <a:extLst>
                <a:ext uri="{28A0092B-C50C-407E-A947-70E740481C1C}">
                  <a14:useLocalDpi xmlns:a14="http://schemas.microsoft.com/office/drawing/2010/main" val="0"/>
                </a:ext>
              </a:extLst>
            </a:blip>
            <a:srcRect t="2418"/>
            <a:stretch/>
          </p:blipFill>
          <p:spPr bwMode="auto">
            <a:xfrm>
              <a:off x="251520" y="836712"/>
              <a:ext cx="8793566" cy="51444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475656" y="3322613"/>
              <a:ext cx="1152128" cy="369332"/>
            </a:xfrm>
            <a:prstGeom prst="rect">
              <a:avLst/>
            </a:prstGeom>
            <a:noFill/>
          </p:spPr>
          <p:txBody>
            <a:bodyPr wrap="square" rtlCol="0">
              <a:spAutoFit/>
            </a:bodyPr>
            <a:lstStyle/>
            <a:p>
              <a:r>
                <a:rPr lang="el-GR" b="1" dirty="0"/>
                <a:t>Λιμάνι</a:t>
              </a:r>
              <a:endParaRPr lang="en-US" b="1" dirty="0"/>
            </a:p>
          </p:txBody>
        </p:sp>
        <p:sp>
          <p:nvSpPr>
            <p:cNvPr id="8" name="TextBox 7"/>
            <p:cNvSpPr txBox="1"/>
            <p:nvPr/>
          </p:nvSpPr>
          <p:spPr>
            <a:xfrm>
              <a:off x="6864369" y="4958660"/>
              <a:ext cx="2592288" cy="523220"/>
            </a:xfrm>
            <a:prstGeom prst="rect">
              <a:avLst/>
            </a:prstGeom>
            <a:noFill/>
          </p:spPr>
          <p:txBody>
            <a:bodyPr wrap="square" rtlCol="0">
              <a:spAutoFit/>
            </a:bodyPr>
            <a:lstStyle/>
            <a:p>
              <a:r>
                <a:rPr lang="el-GR" sz="1400" b="1" dirty="0">
                  <a:solidFill>
                    <a:srgbClr val="FFFF00"/>
                  </a:solidFill>
                </a:rPr>
                <a:t>ΤΗΛΕΘΕΡΜΑΝΣΗ, ΥΒΣ</a:t>
              </a:r>
              <a:endParaRPr lang="en-US" sz="1400" b="1" dirty="0">
                <a:solidFill>
                  <a:srgbClr val="FFFF00"/>
                </a:solidFill>
              </a:endParaRPr>
            </a:p>
            <a:p>
              <a:r>
                <a:rPr lang="el-GR" sz="1400" b="1" dirty="0">
                  <a:solidFill>
                    <a:srgbClr val="FFFF00"/>
                  </a:solidFill>
                </a:rPr>
                <a:t>ΣΤΑΘΜΟΣ ΕΛΕΓΧΟΥ</a:t>
              </a:r>
              <a:endParaRPr lang="en-US" sz="1400" b="1" dirty="0">
                <a:solidFill>
                  <a:srgbClr val="FFFF00"/>
                </a:solidFill>
              </a:endParaRPr>
            </a:p>
          </p:txBody>
        </p:sp>
        <p:sp>
          <p:nvSpPr>
            <p:cNvPr id="9" name="TextBox 8"/>
            <p:cNvSpPr txBox="1"/>
            <p:nvPr/>
          </p:nvSpPr>
          <p:spPr>
            <a:xfrm>
              <a:off x="2915816" y="2308230"/>
              <a:ext cx="2304256" cy="369332"/>
            </a:xfrm>
            <a:prstGeom prst="rect">
              <a:avLst/>
            </a:prstGeom>
            <a:noFill/>
          </p:spPr>
          <p:txBody>
            <a:bodyPr wrap="square" rtlCol="0">
              <a:spAutoFit/>
            </a:bodyPr>
            <a:lstStyle/>
            <a:p>
              <a:r>
                <a:rPr lang="el-GR" b="1" dirty="0"/>
                <a:t>Παλαιός οικισμός</a:t>
              </a:r>
              <a:endParaRPr lang="en-US" b="1" dirty="0"/>
            </a:p>
          </p:txBody>
        </p:sp>
        <p:sp>
          <p:nvSpPr>
            <p:cNvPr id="10" name="TextBox 9"/>
            <p:cNvSpPr txBox="1"/>
            <p:nvPr/>
          </p:nvSpPr>
          <p:spPr>
            <a:xfrm>
              <a:off x="4848707" y="2995799"/>
              <a:ext cx="1872208" cy="369332"/>
            </a:xfrm>
            <a:prstGeom prst="rect">
              <a:avLst/>
            </a:prstGeom>
            <a:noFill/>
          </p:spPr>
          <p:txBody>
            <a:bodyPr wrap="square" rtlCol="0">
              <a:spAutoFit/>
            </a:bodyPr>
            <a:lstStyle/>
            <a:p>
              <a:r>
                <a:rPr lang="el-GR" b="1" dirty="0">
                  <a:solidFill>
                    <a:srgbClr val="FFFF00"/>
                  </a:solidFill>
                </a:rPr>
                <a:t>Νέος οικισμός</a:t>
              </a:r>
              <a:endParaRPr lang="en-US" b="1" dirty="0">
                <a:solidFill>
                  <a:srgbClr val="FFFF00"/>
                </a:solidFill>
              </a:endParaRPr>
            </a:p>
          </p:txBody>
        </p:sp>
        <p:sp>
          <p:nvSpPr>
            <p:cNvPr id="11" name="TextBox 10"/>
            <p:cNvSpPr txBox="1"/>
            <p:nvPr/>
          </p:nvSpPr>
          <p:spPr>
            <a:xfrm>
              <a:off x="6471114" y="2237898"/>
              <a:ext cx="2672886" cy="338554"/>
            </a:xfrm>
            <a:prstGeom prst="rect">
              <a:avLst/>
            </a:prstGeom>
            <a:noFill/>
          </p:spPr>
          <p:txBody>
            <a:bodyPr wrap="square" rtlCol="0">
              <a:spAutoFit/>
            </a:bodyPr>
            <a:lstStyle/>
            <a:p>
              <a:r>
                <a:rPr lang="en-US" sz="1600" b="1" dirty="0">
                  <a:solidFill>
                    <a:srgbClr val="FFFF00"/>
                  </a:solidFill>
                </a:rPr>
                <a:t>3 km </a:t>
              </a:r>
              <a:r>
                <a:rPr lang="el-GR" sz="1600" b="1" dirty="0">
                  <a:solidFill>
                    <a:srgbClr val="FFFF00"/>
                  </a:solidFill>
                </a:rPr>
                <a:t>προς σταθμό ΑΠΕ</a:t>
              </a:r>
              <a:endParaRPr lang="en-US" sz="1600" b="1" dirty="0">
                <a:solidFill>
                  <a:srgbClr val="FFFF00"/>
                </a:solidFill>
              </a:endParaRPr>
            </a:p>
          </p:txBody>
        </p:sp>
        <p:cxnSp>
          <p:nvCxnSpPr>
            <p:cNvPr id="12" name="Straight Arrow Connector 11"/>
            <p:cNvCxnSpPr/>
            <p:nvPr/>
          </p:nvCxnSpPr>
          <p:spPr>
            <a:xfrm flipV="1">
              <a:off x="7596336" y="2569840"/>
              <a:ext cx="1448750" cy="427112"/>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300192" y="4300020"/>
              <a:ext cx="1008113" cy="612909"/>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rot="21139432">
              <a:off x="7632727" y="4310512"/>
              <a:ext cx="1014038" cy="612909"/>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14655" y="4312329"/>
              <a:ext cx="1008112" cy="646331"/>
            </a:xfrm>
            <a:prstGeom prst="rect">
              <a:avLst/>
            </a:prstGeom>
            <a:noFill/>
          </p:spPr>
          <p:txBody>
            <a:bodyPr wrap="square" rtlCol="0">
              <a:spAutoFit/>
            </a:bodyPr>
            <a:lstStyle/>
            <a:p>
              <a:r>
                <a:rPr lang="el-GR" b="1" dirty="0">
                  <a:solidFill>
                    <a:srgbClr val="FFFF00"/>
                  </a:solidFill>
                </a:rPr>
                <a:t>ΤΣΠ ΔΕΗ</a:t>
              </a:r>
              <a:endParaRPr lang="en-US" b="1" dirty="0">
                <a:solidFill>
                  <a:srgbClr val="FFFF00"/>
                </a:solidFill>
              </a:endParaRPr>
            </a:p>
          </p:txBody>
        </p:sp>
      </p:grpSp>
      <p:grpSp>
        <p:nvGrpSpPr>
          <p:cNvPr id="14" name="Group 13"/>
          <p:cNvGrpSpPr/>
          <p:nvPr/>
        </p:nvGrpSpPr>
        <p:grpSpPr>
          <a:xfrm>
            <a:off x="129515" y="836712"/>
            <a:ext cx="4658509" cy="5144436"/>
            <a:chOff x="2267744" y="1052736"/>
            <a:chExt cx="4333439" cy="4745821"/>
          </a:xfrm>
        </p:grpSpPr>
        <p:grpSp>
          <p:nvGrpSpPr>
            <p:cNvPr id="16" name="Group 15"/>
            <p:cNvGrpSpPr/>
            <p:nvPr/>
          </p:nvGrpSpPr>
          <p:grpSpPr>
            <a:xfrm rot="16200000">
              <a:off x="2061553" y="1258927"/>
              <a:ext cx="4745821" cy="4333439"/>
              <a:chOff x="1547664" y="836713"/>
              <a:chExt cx="5976664" cy="5243169"/>
            </a:xfrm>
          </p:grpSpPr>
          <p:pic>
            <p:nvPicPr>
              <p:cNvPr id="2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914411" y="469966"/>
                <a:ext cx="5243169"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descr="Image result for north icon"/>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868463" y="4764385"/>
                <a:ext cx="601980" cy="811530"/>
              </a:xfrm>
              <a:prstGeom prst="rect">
                <a:avLst/>
              </a:prstGeom>
              <a:noFill/>
              <a:ln>
                <a:noFill/>
              </a:ln>
            </p:spPr>
          </p:pic>
        </p:grpSp>
        <p:sp>
          <p:nvSpPr>
            <p:cNvPr id="17" name="TextBox 3"/>
            <p:cNvSpPr txBox="1"/>
            <p:nvPr/>
          </p:nvSpPr>
          <p:spPr>
            <a:xfrm rot="861961">
              <a:off x="2903561" y="2008301"/>
              <a:ext cx="772206" cy="276999"/>
            </a:xfrm>
            <a:prstGeom prst="rect">
              <a:avLst/>
            </a:prstGeom>
            <a:noFill/>
          </p:spPr>
          <p:txBody>
            <a:bodyPr wrap="square" rtlCol="0">
              <a:spAutoFit/>
            </a:bodyPr>
            <a:lstStyle/>
            <a:p>
              <a:pPr>
                <a:spcAft>
                  <a:spcPts val="0"/>
                </a:spcAft>
              </a:pPr>
              <a:r>
                <a:rPr lang="el-GR" sz="1200" b="1" kern="1200" dirty="0">
                  <a:solidFill>
                    <a:srgbClr val="000000"/>
                  </a:solidFill>
                  <a:effectLst/>
                  <a:latin typeface="Calibri"/>
                  <a:ea typeface="Times New Roman"/>
                  <a:cs typeface="Times New Roman"/>
                </a:rPr>
                <a:t>ΤΣΠ ΔΕΗ</a:t>
              </a:r>
              <a:endParaRPr lang="en-US" sz="1200" dirty="0">
                <a:effectLst/>
                <a:latin typeface="Times New Roman"/>
                <a:ea typeface="Times New Roman"/>
              </a:endParaRPr>
            </a:p>
          </p:txBody>
        </p:sp>
        <p:sp>
          <p:nvSpPr>
            <p:cNvPr id="18" name="TextBox 3"/>
            <p:cNvSpPr txBox="1"/>
            <p:nvPr/>
          </p:nvSpPr>
          <p:spPr>
            <a:xfrm rot="19332037">
              <a:off x="3851098" y="2877639"/>
              <a:ext cx="1007745" cy="276999"/>
            </a:xfrm>
            <a:prstGeom prst="rect">
              <a:avLst/>
            </a:prstGeom>
            <a:noFill/>
          </p:spPr>
          <p:txBody>
            <a:bodyPr wrap="square" rtlCol="0">
              <a:spAutoFit/>
            </a:bodyPr>
            <a:lstStyle/>
            <a:p>
              <a:pPr>
                <a:spcAft>
                  <a:spcPts val="0"/>
                </a:spcAft>
              </a:pPr>
              <a:r>
                <a:rPr lang="el-GR" sz="1200" b="1" dirty="0">
                  <a:solidFill>
                    <a:srgbClr val="000000"/>
                  </a:solidFill>
                  <a:latin typeface="Calibri"/>
                  <a:ea typeface="Times New Roman"/>
                  <a:cs typeface="Times New Roman"/>
                </a:rPr>
                <a:t>ΥΒΣ-Τ/Θ</a:t>
              </a:r>
              <a:endParaRPr lang="en-US" sz="1200" dirty="0">
                <a:effectLst/>
                <a:latin typeface="Times New Roman"/>
                <a:ea typeface="Times New Roman"/>
              </a:endParaRPr>
            </a:p>
          </p:txBody>
        </p:sp>
        <p:sp>
          <p:nvSpPr>
            <p:cNvPr id="19" name="TextBox 3"/>
            <p:cNvSpPr txBox="1"/>
            <p:nvPr/>
          </p:nvSpPr>
          <p:spPr>
            <a:xfrm rot="19498997">
              <a:off x="4175542" y="3442123"/>
              <a:ext cx="697296" cy="276999"/>
            </a:xfrm>
            <a:prstGeom prst="rect">
              <a:avLst/>
            </a:prstGeom>
            <a:noFill/>
          </p:spPr>
          <p:txBody>
            <a:bodyPr wrap="square" rtlCol="0">
              <a:spAutoFit/>
            </a:bodyPr>
            <a:lstStyle/>
            <a:p>
              <a:pPr>
                <a:spcAft>
                  <a:spcPts val="0"/>
                </a:spcAft>
              </a:pPr>
              <a:r>
                <a:rPr lang="el-GR" sz="1200" b="1" dirty="0">
                  <a:solidFill>
                    <a:srgbClr val="000000"/>
                  </a:solidFill>
                  <a:latin typeface="Calibri"/>
                  <a:ea typeface="Times New Roman"/>
                  <a:cs typeface="Times New Roman"/>
                </a:rPr>
                <a:t>ΣΥΣΣΩΡ.</a:t>
              </a:r>
              <a:endParaRPr lang="en-US" sz="1200" dirty="0">
                <a:effectLst/>
                <a:latin typeface="Times New Roman"/>
                <a:ea typeface="Times New Roman"/>
              </a:endParaRPr>
            </a:p>
          </p:txBody>
        </p:sp>
        <p:sp>
          <p:nvSpPr>
            <p:cNvPr id="20" name="TextBox 3"/>
            <p:cNvSpPr txBox="1"/>
            <p:nvPr/>
          </p:nvSpPr>
          <p:spPr>
            <a:xfrm rot="1847935">
              <a:off x="3479071" y="3860948"/>
              <a:ext cx="976172" cy="276999"/>
            </a:xfrm>
            <a:prstGeom prst="rect">
              <a:avLst/>
            </a:prstGeom>
            <a:noFill/>
          </p:spPr>
          <p:txBody>
            <a:bodyPr wrap="square" rtlCol="0">
              <a:spAutoFit/>
            </a:bodyPr>
            <a:lstStyle/>
            <a:p>
              <a:pPr>
                <a:spcAft>
                  <a:spcPts val="0"/>
                </a:spcAft>
              </a:pPr>
              <a:r>
                <a:rPr lang="el-GR" sz="1200" b="1" dirty="0">
                  <a:solidFill>
                    <a:srgbClr val="000000"/>
                  </a:solidFill>
                  <a:latin typeface="Calibri"/>
                  <a:ea typeface="Times New Roman"/>
                  <a:cs typeface="Times New Roman"/>
                </a:rPr>
                <a:t>ΔΕΞΑΜΕΝΕΣ</a:t>
              </a:r>
              <a:endParaRPr lang="en-US" sz="1200" dirty="0">
                <a:effectLst/>
                <a:latin typeface="Times New Roman"/>
                <a:ea typeface="Times New Roman"/>
              </a:endParaRPr>
            </a:p>
          </p:txBody>
        </p:sp>
      </p:grpSp>
      <p:cxnSp>
        <p:nvCxnSpPr>
          <p:cNvPr id="28" name="Elbow Connector 27"/>
          <p:cNvCxnSpPr/>
          <p:nvPr/>
        </p:nvCxnSpPr>
        <p:spPr>
          <a:xfrm>
            <a:off x="1115616" y="2308230"/>
            <a:ext cx="5832648" cy="2200890"/>
          </a:xfrm>
          <a:prstGeom prst="bentConnector3">
            <a:avLst>
              <a:gd name="adj1" fmla="val 6929"/>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a:off x="2555226" y="3006358"/>
            <a:ext cx="5191648" cy="1514984"/>
          </a:xfrm>
          <a:prstGeom prst="bentConnector3">
            <a:avLst>
              <a:gd name="adj1" fmla="val 100799"/>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a:off x="2771800" y="3757739"/>
            <a:ext cx="5400600" cy="751381"/>
          </a:xfrm>
          <a:prstGeom prst="bentConnector3">
            <a:avLst>
              <a:gd name="adj1" fmla="val 100438"/>
            </a:avLst>
          </a:prstGeom>
          <a:ln w="38100">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Elbow Connector 57"/>
          <p:cNvCxnSpPr/>
          <p:nvPr/>
        </p:nvCxnSpPr>
        <p:spPr>
          <a:xfrm>
            <a:off x="1991037" y="4245533"/>
            <a:ext cx="6631436" cy="551619"/>
          </a:xfrm>
          <a:prstGeom prst="bentConnector3">
            <a:avLst>
              <a:gd name="adj1" fmla="val 50000"/>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3614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9BE709-EDA2-4417-A8C9-B087A2191F6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59632" y="1212178"/>
            <a:ext cx="6462512" cy="4657344"/>
          </a:xfrm>
          <a:prstGeom prst="rect">
            <a:avLst/>
          </a:prstGeom>
        </p:spPr>
      </p:pic>
      <p:sp>
        <p:nvSpPr>
          <p:cNvPr id="4" name="Subtitle 1"/>
          <p:cNvSpPr>
            <a:spLocks noGrp="1"/>
          </p:cNvSpPr>
          <p:nvPr>
            <p:ph type="subTitle" idx="1"/>
          </p:nvPr>
        </p:nvSpPr>
        <p:spPr>
          <a:xfrm>
            <a:off x="1198" y="188640"/>
            <a:ext cx="8113701" cy="576064"/>
          </a:xfrm>
        </p:spPr>
        <p:txBody>
          <a:bodyPr>
            <a:normAutofit/>
          </a:bodyPr>
          <a:lstStyle/>
          <a:p>
            <a:r>
              <a:rPr lang="el-GR" dirty="0">
                <a:solidFill>
                  <a:srgbClr val="C00000"/>
                </a:solidFill>
              </a:rPr>
              <a:t>Αρχές Διαχείρισης του Ηλεκτρικού Συστήματος</a:t>
            </a:r>
            <a:endParaRPr lang="en-US" dirty="0">
              <a:solidFill>
                <a:srgbClr val="C00000"/>
              </a:solidFill>
            </a:endParaRPr>
          </a:p>
        </p:txBody>
      </p:sp>
    </p:spTree>
    <p:extLst>
      <p:ext uri="{BB962C8B-B14F-4D97-AF65-F5344CB8AC3E}">
        <p14:creationId xmlns:p14="http://schemas.microsoft.com/office/powerpoint/2010/main" val="38920704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98" y="188640"/>
            <a:ext cx="8113701" cy="576064"/>
          </a:xfrm>
        </p:spPr>
        <p:txBody>
          <a:bodyPr>
            <a:normAutofit/>
          </a:bodyPr>
          <a:lstStyle/>
          <a:p>
            <a:r>
              <a:rPr lang="el-GR" dirty="0">
                <a:solidFill>
                  <a:srgbClr val="C00000"/>
                </a:solidFill>
              </a:rPr>
              <a:t>Ενεργειακή αναβάθμιση κτιρίων </a:t>
            </a:r>
            <a:endParaRPr lang="en-US" dirty="0">
              <a:solidFill>
                <a:srgbClr val="C00000"/>
              </a:solidFill>
            </a:endParaRPr>
          </a:p>
        </p:txBody>
      </p:sp>
      <p:sp>
        <p:nvSpPr>
          <p:cNvPr id="3" name="AutoShape 6" descr="ÎÏÎ¿ÏÎ­Î»ÎµÏÎ¼Î± ÎµÎ¹ÎºÏÎ½Î±Ï Î³Î¹Î± solar vehicle charging station"/>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8" descr="ÎÏÎ¿ÏÎ­Î»ÎµÏÎ¼Î± ÎµÎ¹ÎºÏÎ½Î±Ï Î³Î¹Î± solar vehicle charging station"/>
          <p:cNvSpPr>
            <a:spLocks noChangeAspect="1" noChangeArrowheads="1"/>
          </p:cNvSpPr>
          <p:nvPr/>
        </p:nvSpPr>
        <p:spPr bwMode="auto">
          <a:xfrm>
            <a:off x="307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1" descr="ÎÏÎ¿ÏÎ­Î»ÎµÏÎ¼Î± ÎµÎ¹ÎºÏÎ½Î±Ï Î³Î¹Î± solar vehicle charging station"/>
          <p:cNvSpPr>
            <a:spLocks noChangeAspect="1" noChangeArrowheads="1"/>
          </p:cNvSpPr>
          <p:nvPr/>
        </p:nvSpPr>
        <p:spPr bwMode="auto">
          <a:xfrm>
            <a:off x="46037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3" descr="ÎÏÎ¿ÏÎ­Î»ÎµÏÎ¼Î± ÎµÎ¹ÎºÏÎ½Î±Ï Î³Î¹Î± solar vehicle charging station"/>
          <p:cNvSpPr>
            <a:spLocks noChangeAspect="1" noChangeArrowheads="1"/>
          </p:cNvSpPr>
          <p:nvPr/>
        </p:nvSpPr>
        <p:spPr bwMode="auto">
          <a:xfrm>
            <a:off x="612775" y="3127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5" descr="ÎÏÎ¿ÏÎ­Î»ÎµÏÎ¼Î± ÎµÎ¹ÎºÏÎ½Î±Ï Î³Î¹Î± solar vehicle charging station"/>
          <p:cNvSpPr>
            <a:spLocks noChangeAspect="1" noChangeArrowheads="1"/>
          </p:cNvSpPr>
          <p:nvPr/>
        </p:nvSpPr>
        <p:spPr bwMode="auto">
          <a:xfrm>
            <a:off x="765175" y="4651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descr="D:\Desktop\ΠΡ. ΝΗΣΙ\PHOTOs ΤΑΞΙΔΙΟΥ 1\New folder\DSC_33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2615" y="1687525"/>
            <a:ext cx="3268722" cy="18798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Desktop\ΠΡ. ΝΗΣΙ\PHOTOs ΤΑΞΙΔΙΟΥ 1\New folder\DSC_34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638" y="3805955"/>
            <a:ext cx="3267302" cy="2167311"/>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
          <p:cNvSpPr txBox="1">
            <a:spLocks/>
          </p:cNvSpPr>
          <p:nvPr/>
        </p:nvSpPr>
        <p:spPr>
          <a:xfrm>
            <a:off x="623059" y="787826"/>
            <a:ext cx="7383154" cy="792543"/>
          </a:xfrm>
          <a:prstGeom prst="rect">
            <a:avLst/>
          </a:prstGeom>
        </p:spPr>
        <p:txBody>
          <a:bodyPr vert="horz" lIns="91440" tIns="45720" rIns="91440" bIns="45720" rtlCol="0">
            <a:normAutofit/>
          </a:bodyPr>
          <a:lst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a:lstStyle>
          <a:p>
            <a:pPr marL="45720" indent="0">
              <a:buNone/>
            </a:pPr>
            <a:r>
              <a:rPr lang="el-GR" sz="1800" b="1" dirty="0"/>
              <a:t>Ενεργειακή αναβάθμιση των 5 δημοτικών κτιρίων και του σχολικού συγκροτήματος  (ΥΕ4 και ΥΕ14)</a:t>
            </a:r>
          </a:p>
          <a:p>
            <a:pPr marL="45720" indent="0" algn="ctr">
              <a:buNone/>
            </a:pPr>
            <a:endParaRPr lang="en-US" sz="1800" b="1" dirty="0"/>
          </a:p>
        </p:txBody>
      </p:sp>
      <p:pic>
        <p:nvPicPr>
          <p:cNvPr id="1031" name="Picture 7" descr="D:\Desktop\ΠΡ. ΝΗΣΙ\PHOTOs ΤΑΞΙΔΙΟΥ 1\New folder\DSC_350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7518" y="3805955"/>
            <a:ext cx="3267302" cy="21673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2"/>
          <p:cNvSpPr txBox="1">
            <a:spLocks/>
          </p:cNvSpPr>
          <p:nvPr/>
        </p:nvSpPr>
        <p:spPr>
          <a:xfrm>
            <a:off x="4211960" y="1669292"/>
            <a:ext cx="4680520" cy="2136663"/>
          </a:xfrm>
          <a:prstGeom prst="rect">
            <a:avLst/>
          </a:prstGeom>
        </p:spPr>
        <p:txBody>
          <a:bodyPr vert="horz" lIns="91440" tIns="45720" rIns="91440" bIns="45720" rtlCol="0">
            <a:normAutofit/>
          </a:bodyPr>
          <a:lst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a:lstStyle>
          <a:p>
            <a:r>
              <a:rPr lang="el-GR" sz="1400" b="1" dirty="0"/>
              <a:t>Θερμομόνωση του κελύφους των κτιρίων (όψεις και οροφές)</a:t>
            </a:r>
          </a:p>
          <a:p>
            <a:r>
              <a:rPr lang="el-GR" sz="1400" b="1" dirty="0"/>
              <a:t>Αντικατάσταση παλαιών κουφωμάτων από νέα  με διπλούς ενεργειακούς υαλοπίνακες</a:t>
            </a:r>
          </a:p>
          <a:p>
            <a:r>
              <a:rPr lang="el-GR" sz="1400" b="1" dirty="0"/>
              <a:t>Αντικατάσταση φωτιστικών σωμάτων με φωτιστικά σώματα τύπου </a:t>
            </a:r>
            <a:r>
              <a:rPr lang="el-GR" sz="1400" b="1" dirty="0" err="1"/>
              <a:t>led</a:t>
            </a:r>
            <a:r>
              <a:rPr lang="el-GR" sz="1400" b="1" dirty="0"/>
              <a:t> με </a:t>
            </a:r>
            <a:r>
              <a:rPr lang="el-GR" sz="1400" b="1" dirty="0" err="1"/>
              <a:t>dimmer</a:t>
            </a:r>
            <a:r>
              <a:rPr lang="el-GR" sz="1400" b="1" dirty="0"/>
              <a:t>.</a:t>
            </a:r>
          </a:p>
          <a:p>
            <a:r>
              <a:rPr lang="el-GR" sz="1400" b="1" dirty="0"/>
              <a:t>Εγκατάσταση ανιχνευτών κίνησης στους εσωτερικούς χώρους.</a:t>
            </a:r>
          </a:p>
          <a:p>
            <a:endParaRPr lang="el-GR" sz="1400" b="1" dirty="0"/>
          </a:p>
          <a:p>
            <a:endParaRPr lang="el-GR" sz="1400" b="1" dirty="0"/>
          </a:p>
          <a:p>
            <a:pPr marL="45720" indent="0" algn="ctr">
              <a:buNone/>
            </a:pPr>
            <a:endParaRPr lang="en-US" sz="1400" b="1" dirty="0"/>
          </a:p>
        </p:txBody>
      </p:sp>
    </p:spTree>
    <p:extLst>
      <p:ext uri="{BB962C8B-B14F-4D97-AF65-F5344CB8AC3E}">
        <p14:creationId xmlns:p14="http://schemas.microsoft.com/office/powerpoint/2010/main" val="522648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340768" y="352374"/>
            <a:ext cx="8113701" cy="576064"/>
          </a:xfrm>
        </p:spPr>
        <p:txBody>
          <a:bodyPr>
            <a:normAutofit fontScale="55000" lnSpcReduction="20000"/>
          </a:bodyPr>
          <a:lstStyle/>
          <a:p>
            <a:r>
              <a:rPr lang="el-GR" sz="3300" dirty="0">
                <a:solidFill>
                  <a:srgbClr val="C00000"/>
                </a:solidFill>
              </a:rPr>
              <a:t>Ηλεκτροκίνηση με φόρτιση από ΑΠΕ </a:t>
            </a:r>
            <a:r>
              <a:rPr lang="fr-FR" dirty="0"/>
              <a:t>
</a:t>
            </a:r>
            <a:endParaRPr lang="en-US" dirty="0"/>
          </a:p>
        </p:txBody>
      </p:sp>
      <p:sp>
        <p:nvSpPr>
          <p:cNvPr id="3" name="AutoShape 6" descr="ÎÏÎ¿ÏÎ­Î»ÎµÏÎ¼Î± ÎµÎ¹ÎºÏÎ½Î±Ï Î³Î¹Î± solar vehicle charging station"/>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8" descr="ÎÏÎ¿ÏÎ­Î»ÎµÏÎ¼Î± ÎµÎ¹ÎºÏÎ½Î±Ï Î³Î¹Î± solar vehicle charging station"/>
          <p:cNvSpPr>
            <a:spLocks noChangeAspect="1" noChangeArrowheads="1"/>
          </p:cNvSpPr>
          <p:nvPr/>
        </p:nvSpPr>
        <p:spPr bwMode="auto">
          <a:xfrm>
            <a:off x="307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1" descr="ÎÏÎ¿ÏÎ­Î»ÎµÏÎ¼Î± ÎµÎ¹ÎºÏÎ½Î±Ï Î³Î¹Î± solar vehicle charging station"/>
          <p:cNvSpPr>
            <a:spLocks noChangeAspect="1" noChangeArrowheads="1"/>
          </p:cNvSpPr>
          <p:nvPr/>
        </p:nvSpPr>
        <p:spPr bwMode="auto">
          <a:xfrm>
            <a:off x="46037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3" descr="ÎÏÎ¿ÏÎ­Î»ÎµÏÎ¼Î± ÎµÎ¹ÎºÏÎ½Î±Ï Î³Î¹Î± solar vehicle charging station"/>
          <p:cNvSpPr>
            <a:spLocks noChangeAspect="1" noChangeArrowheads="1"/>
          </p:cNvSpPr>
          <p:nvPr/>
        </p:nvSpPr>
        <p:spPr bwMode="auto">
          <a:xfrm>
            <a:off x="612775" y="3127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5" descr="ÎÏÎ¿ÏÎ­Î»ÎµÏÎ¼Î± ÎµÎ¹ÎºÏÎ½Î±Ï Î³Î¹Î± solar vehicle charging station"/>
          <p:cNvSpPr>
            <a:spLocks noChangeAspect="1" noChangeArrowheads="1"/>
          </p:cNvSpPr>
          <p:nvPr/>
        </p:nvSpPr>
        <p:spPr bwMode="auto">
          <a:xfrm>
            <a:off x="765175" y="4651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97" name="Picture 25" descr="Î£ÏÎµÏÎ¹ÎºÎ® ÎµÎ¹ÎºÏÎ½Î±"/>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3356990"/>
            <a:ext cx="3888432" cy="2657588"/>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2"/>
          <p:cNvSpPr txBox="1">
            <a:spLocks/>
          </p:cNvSpPr>
          <p:nvPr/>
        </p:nvSpPr>
        <p:spPr>
          <a:xfrm>
            <a:off x="1187624" y="915328"/>
            <a:ext cx="7123128" cy="426866"/>
          </a:xfrm>
          <a:prstGeom prst="rect">
            <a:avLst/>
          </a:prstGeom>
        </p:spPr>
        <p:txBody>
          <a:bodyPr vert="horz" lIns="91440" tIns="45720" rIns="91440" bIns="45720" rtlCol="0">
            <a:normAutofit fontScale="62500" lnSpcReduction="20000"/>
          </a:bodyPr>
          <a:lst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a:lstStyle>
          <a:p>
            <a:pPr marL="45720" indent="0">
              <a:buNone/>
            </a:pPr>
            <a:r>
              <a:rPr lang="el-GR" sz="1800" b="1" dirty="0"/>
              <a:t>Ηλεκτρικά οχήματα και σταθμός φόρτισης ηλεκτρικών οχημάτων
</a:t>
            </a:r>
            <a:endParaRPr lang="en-US" sz="1800" b="1" dirty="0"/>
          </a:p>
        </p:txBody>
      </p:sp>
      <p:pic>
        <p:nvPicPr>
          <p:cNvPr id="17" name="Picture 16" descr="C:\Users\Kanellina\Desktop\pimgpsh_fullsize_distr_11.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975" y="3429000"/>
            <a:ext cx="4482911" cy="2646892"/>
          </a:xfrm>
          <a:prstGeom prst="rect">
            <a:avLst/>
          </a:prstGeom>
          <a:noFill/>
          <a:ln>
            <a:noFill/>
          </a:ln>
        </p:spPr>
      </p:pic>
      <p:sp>
        <p:nvSpPr>
          <p:cNvPr id="18" name="Text Placeholder 2"/>
          <p:cNvSpPr txBox="1">
            <a:spLocks/>
          </p:cNvSpPr>
          <p:nvPr/>
        </p:nvSpPr>
        <p:spPr>
          <a:xfrm>
            <a:off x="4015779" y="1335941"/>
            <a:ext cx="5112568" cy="2677218"/>
          </a:xfrm>
          <a:prstGeom prst="rect">
            <a:avLst/>
          </a:prstGeom>
        </p:spPr>
        <p:txBody>
          <a:bodyPr vert="horz" lIns="91440" tIns="45720" rIns="91440" bIns="45720" rtlCol="0">
            <a:normAutofit fontScale="85000" lnSpcReduction="20000"/>
          </a:bodyPr>
          <a:lst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a:lstStyle>
          <a:p>
            <a:pPr marL="45720" indent="0">
              <a:buNone/>
            </a:pPr>
            <a:r>
              <a:rPr lang="el-GR" sz="1400" b="1" dirty="0"/>
              <a:t>Ηλεκτρικά οχήματα
</a:t>
            </a:r>
          </a:p>
          <a:p>
            <a:r>
              <a:rPr lang="el-GR" sz="1400" b="1" dirty="0"/>
              <a:t>Ένα ηλεκτρικό όχημα γενικής χρήσης με ανατρεπόμενη καρότσα φόρτωσης
ένα μικρό ηλεκτρικό λεωφορείο με κάθισμα για ΑΜΕΑ</a:t>
            </a:r>
          </a:p>
          <a:p>
            <a:r>
              <a:rPr lang="el-GR" sz="1400" b="1" dirty="0"/>
              <a:t>δύο ηλεκτρικά δίκυκλα</a:t>
            </a:r>
            <a:r>
              <a:rPr lang="fr-FR" sz="1400" b="1" dirty="0"/>
              <a:t>
</a:t>
            </a:r>
            <a:r>
              <a:rPr lang="el-GR" sz="1400" b="1" dirty="0"/>
              <a:t>επτά ηλεκτρικά ποδήλατα</a:t>
            </a:r>
          </a:p>
          <a:p>
            <a:pPr marL="45720" indent="0">
              <a:buNone/>
            </a:pPr>
            <a:endParaRPr lang="fr-FR" sz="1400" b="1" dirty="0"/>
          </a:p>
          <a:p>
            <a:pPr marL="45720" indent="0">
              <a:buNone/>
            </a:pPr>
            <a:r>
              <a:rPr lang="el-GR" sz="1400" b="1" dirty="0"/>
              <a:t>Σταθμός φόρτισης</a:t>
            </a:r>
            <a:r>
              <a:rPr lang="fr-FR" sz="1400" b="1" dirty="0"/>
              <a:t>
</a:t>
            </a:r>
          </a:p>
          <a:p>
            <a:r>
              <a:rPr lang="el-GR" sz="1400" b="1" dirty="0"/>
              <a:t>Στέγαστρο με ενσωματωμένα </a:t>
            </a:r>
            <a:r>
              <a:rPr lang="el-GR" sz="1400" b="1" dirty="0" err="1"/>
              <a:t>φωτοβολταϊκά</a:t>
            </a:r>
            <a:r>
              <a:rPr lang="el-GR" sz="1400" b="1" dirty="0"/>
              <a:t> και μικρή ανεμογεννήτρια (μερικές εκατοντάδες </a:t>
            </a:r>
            <a:r>
              <a:rPr lang="el-GR" sz="1400" b="1" dirty="0" err="1"/>
              <a:t>Watt</a:t>
            </a:r>
            <a:r>
              <a:rPr lang="el-GR" sz="1400" b="1" dirty="0"/>
              <a:t>)
Φορτιστές οχημάτων</a:t>
            </a:r>
            <a:r>
              <a:rPr lang="fr-FR" sz="1400" b="1" dirty="0"/>
              <a:t>
</a:t>
            </a:r>
            <a:r>
              <a:rPr lang="el-GR" sz="1400" b="1" dirty="0"/>
              <a:t>Σύστημα παρακολούθησης και καταγραφής</a:t>
            </a:r>
            <a:endParaRPr lang="en-US" sz="1400" b="1" dirty="0"/>
          </a:p>
          <a:p>
            <a:endParaRPr lang="el-GR" sz="1400" b="1" dirty="0"/>
          </a:p>
          <a:p>
            <a:pPr marL="45720" indent="0">
              <a:buNone/>
            </a:pPr>
            <a:endParaRPr lang="en-US" sz="1400" b="1" dirty="0"/>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Picture 14" descr="description img"/>
          <p:cNvPicPr/>
          <p:nvPr/>
        </p:nvPicPr>
        <p:blipFill>
          <a:blip r:embed="rId4">
            <a:extLst>
              <a:ext uri="{28A0092B-C50C-407E-A947-70E740481C1C}">
                <a14:useLocalDpi xmlns:a14="http://schemas.microsoft.com/office/drawing/2010/main" val="0"/>
              </a:ext>
            </a:extLst>
          </a:blip>
          <a:srcRect/>
          <a:stretch>
            <a:fillRect/>
          </a:stretch>
        </p:blipFill>
        <p:spPr bwMode="auto">
          <a:xfrm>
            <a:off x="971906" y="2685255"/>
            <a:ext cx="2544217" cy="1878847"/>
          </a:xfrm>
          <a:prstGeom prst="rect">
            <a:avLst/>
          </a:prstGeom>
          <a:noFill/>
          <a:ln>
            <a:noFill/>
          </a:ln>
        </p:spPr>
      </p:pic>
      <p:pic>
        <p:nvPicPr>
          <p:cNvPr id="16" name="Picture 15" descr="Italcar / Shop / SCOOTER S02"/>
          <p:cNvPicPr/>
          <p:nvPr/>
        </p:nvPicPr>
        <p:blipFill>
          <a:blip r:embed="rId5" cstate="print">
            <a:extLst>
              <a:ext uri="{28A0092B-C50C-407E-A947-70E740481C1C}">
                <a14:useLocalDpi xmlns:a14="http://schemas.microsoft.com/office/drawing/2010/main" val="0"/>
              </a:ext>
            </a:extLst>
          </a:blip>
          <a:srcRect l="14899" r="16293" b="5157"/>
          <a:stretch>
            <a:fillRect/>
          </a:stretch>
        </p:blipFill>
        <p:spPr bwMode="auto">
          <a:xfrm>
            <a:off x="2411760" y="1230062"/>
            <a:ext cx="1676028" cy="1444488"/>
          </a:xfrm>
          <a:prstGeom prst="rect">
            <a:avLst/>
          </a:prstGeom>
          <a:noFill/>
          <a:ln>
            <a:noFill/>
          </a:ln>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0018" y="1386566"/>
            <a:ext cx="1813997" cy="1131480"/>
          </a:xfrm>
          <a:prstGeom prst="rect">
            <a:avLst/>
          </a:prstGeom>
          <a:noFill/>
          <a:ln>
            <a:noFill/>
          </a:ln>
        </p:spPr>
      </p:pic>
    </p:spTree>
    <p:extLst>
      <p:ext uri="{BB962C8B-B14F-4D97-AF65-F5344CB8AC3E}">
        <p14:creationId xmlns:p14="http://schemas.microsoft.com/office/powerpoint/2010/main" val="877061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23528" y="980728"/>
            <a:ext cx="8640960" cy="4896544"/>
          </a:xfrm>
          <a:ln>
            <a:noFill/>
          </a:ln>
        </p:spPr>
        <p:txBody>
          <a:bodyPr>
            <a:normAutofit fontScale="85000" lnSpcReduction="20000"/>
          </a:bodyPr>
          <a:lstStyle/>
          <a:p>
            <a:pPr marL="45720" indent="0" algn="ctr">
              <a:buNone/>
            </a:pPr>
            <a:r>
              <a:rPr lang="el-GR" sz="2400" dirty="0"/>
              <a:t>το </a:t>
            </a:r>
            <a:r>
              <a:rPr lang="el-GR" sz="2400" dirty="0" err="1"/>
              <a:t>αρ</a:t>
            </a:r>
            <a:r>
              <a:rPr lang="el-GR" sz="2400" dirty="0"/>
              <a:t>. 152 του Ν. 4495/2017 </a:t>
            </a:r>
            <a:r>
              <a:rPr lang="el-GR" sz="2100" dirty="0"/>
              <a:t>προβλέπει</a:t>
            </a:r>
            <a:r>
              <a:rPr lang="en-US" sz="2100" dirty="0"/>
              <a:t>: </a:t>
            </a:r>
          </a:p>
          <a:p>
            <a:pPr marL="388620" indent="-342900">
              <a:buFont typeface="+mj-lt"/>
              <a:buAutoNum type="arabicPeriod"/>
            </a:pPr>
            <a:r>
              <a:rPr lang="el-GR" sz="1800" b="1" dirty="0"/>
              <a:t>ΥΑ</a:t>
            </a:r>
            <a:r>
              <a:rPr lang="el-GR" sz="1800" dirty="0"/>
              <a:t> με εισήγηση Διαχειριστή ΜΔΝ (ΔΕΔΔΗΕ) και σύμφωνη γνώμη ΡΑΕ για</a:t>
            </a:r>
          </a:p>
          <a:p>
            <a:pPr marL="662940" lvl="1" indent="-342900">
              <a:buFont typeface="+mj-lt"/>
              <a:buAutoNum type="alphaLcPeriod"/>
            </a:pPr>
            <a:r>
              <a:rPr lang="el-GR" sz="1600" dirty="0"/>
              <a:t>Ειδικές διαδικασίες </a:t>
            </a:r>
            <a:r>
              <a:rPr lang="el-GR" sz="1600" dirty="0" err="1"/>
              <a:t>αδειοδότησης</a:t>
            </a:r>
            <a:endParaRPr lang="el-GR" sz="1600" dirty="0"/>
          </a:p>
          <a:p>
            <a:pPr marL="662940" lvl="1" indent="-342900">
              <a:buFont typeface="+mj-lt"/>
              <a:buAutoNum type="alphaLcPeriod"/>
            </a:pPr>
            <a:r>
              <a:rPr lang="el-GR" sz="1600" dirty="0"/>
              <a:t>Αρχές τιμολόγησης</a:t>
            </a:r>
          </a:p>
          <a:p>
            <a:pPr marL="662940" lvl="1" indent="-342900">
              <a:buFont typeface="+mj-lt"/>
              <a:buAutoNum type="alphaLcPeriod"/>
            </a:pPr>
            <a:r>
              <a:rPr lang="el-GR" sz="1600" dirty="0"/>
              <a:t>Μορφή και περιεχόμενο της Σύμβασης Λειτουργικής Ενίσχυσης</a:t>
            </a:r>
          </a:p>
          <a:p>
            <a:pPr marL="662940" lvl="1" indent="-342900">
              <a:buFont typeface="+mj-lt"/>
              <a:buAutoNum type="alphaLcPeriod"/>
            </a:pPr>
            <a:r>
              <a:rPr lang="el-GR" sz="1600" dirty="0"/>
              <a:t>Διαχείριση των μέχρι τούδε και μελλοντικών αιτήσεων αδειών στο νησί</a:t>
            </a:r>
          </a:p>
          <a:p>
            <a:pPr marL="320040" lvl="1" indent="0" algn="ctr">
              <a:buNone/>
            </a:pPr>
            <a:endParaRPr lang="el-GR" sz="1600" dirty="0"/>
          </a:p>
          <a:p>
            <a:pPr marL="388620" lvl="0" indent="-342900">
              <a:buFont typeface="+mj-lt"/>
              <a:buAutoNum type="arabicPeriod"/>
            </a:pPr>
            <a:r>
              <a:rPr lang="el-GR" sz="1800" b="1" dirty="0"/>
              <a:t>ΑΠΟΦΑΣΗ ΡΑΕ </a:t>
            </a:r>
            <a:r>
              <a:rPr lang="el-GR" sz="1800" dirty="0"/>
              <a:t>για ειδικό πλαίσιο διαχείρισης του Ηλεκτρικού Συστήματος του Αγίου Ευστρατίου, κατά παρέκκλιση του κώδικα ΜΔΝ</a:t>
            </a:r>
          </a:p>
          <a:p>
            <a:pPr marL="45720" indent="0">
              <a:buNone/>
            </a:pPr>
            <a:endParaRPr lang="el-GR" sz="1800" dirty="0"/>
          </a:p>
          <a:p>
            <a:pPr marL="45720" indent="0" algn="ctr">
              <a:buNone/>
            </a:pPr>
            <a:r>
              <a:rPr lang="el-GR" sz="2100" b="1" dirty="0"/>
              <a:t>Πρόοδος</a:t>
            </a:r>
            <a:endParaRPr lang="el-GR" sz="2100" dirty="0"/>
          </a:p>
          <a:p>
            <a:r>
              <a:rPr lang="el-GR" sz="1800" dirty="0"/>
              <a:t>Απόφαση ΡΑΕ </a:t>
            </a:r>
            <a:r>
              <a:rPr lang="el-GR" dirty="0"/>
              <a:t>429/2020 επί των αρχών λειτουργίας του </a:t>
            </a:r>
            <a:r>
              <a:rPr lang="el-GR" dirty="0" err="1"/>
              <a:t>ηλ</a:t>
            </a:r>
            <a:r>
              <a:rPr lang="el-GR" dirty="0"/>
              <a:t>. Συστήματος του Αγίου Ευστρατίου (ΦΕΚ Β 2004-25/5/2020)</a:t>
            </a:r>
            <a:endParaRPr lang="el-GR" sz="1800" dirty="0"/>
          </a:p>
          <a:p>
            <a:r>
              <a:rPr lang="el-GR" dirty="0"/>
              <a:t>Υ.Α. </a:t>
            </a:r>
            <a:r>
              <a:rPr lang="el-GR" dirty="0" err="1"/>
              <a:t>αριθμ</a:t>
            </a:r>
            <a:r>
              <a:rPr lang="el-GR" dirty="0"/>
              <a:t>. ΥΠΕΝ/ΔΑΠΕΕΚ/51966/2203 για το ειδικό πλαίσιο </a:t>
            </a:r>
            <a:r>
              <a:rPr lang="el-GR" dirty="0" err="1"/>
              <a:t>αδειοδήτησης</a:t>
            </a:r>
            <a:r>
              <a:rPr lang="el-GR" dirty="0"/>
              <a:t> του έργου και επί των αρχών τιμολόγησης (ΦΕΚ Β 2354-16/6/2020)</a:t>
            </a:r>
          </a:p>
          <a:p>
            <a:pPr marL="45720" indent="0" algn="ctr">
              <a:buNone/>
            </a:pPr>
            <a:endParaRPr lang="el-GR" sz="2100" b="1" dirty="0"/>
          </a:p>
          <a:p>
            <a:pPr marL="45720" indent="0" algn="ctr">
              <a:buNone/>
            </a:pPr>
            <a:r>
              <a:rPr lang="el-GR" sz="2100" b="1" dirty="0"/>
              <a:t>επόμενες ενέργειες</a:t>
            </a:r>
            <a:endParaRPr lang="el-GR" sz="2100" dirty="0"/>
          </a:p>
          <a:p>
            <a:r>
              <a:rPr lang="el-GR" sz="1800" dirty="0"/>
              <a:t>Έκδοση Υ.Α. για τον καθορισμό της Σύμβασης Ενίσχυσης Σταθερής Τιμής (ΣΕΣΤ)</a:t>
            </a:r>
          </a:p>
          <a:p>
            <a:r>
              <a:rPr lang="el-GR" sz="1800" dirty="0"/>
              <a:t>Έκδοση Υ.Α. για τον καθορισμό της των τιμών πώλησης της ηλεκτρικής και θερμικής ενέργειας</a:t>
            </a:r>
            <a:endParaRPr lang="el-GR" sz="1700" dirty="0"/>
          </a:p>
          <a:p>
            <a:endParaRPr lang="el-GR" sz="1800" dirty="0"/>
          </a:p>
          <a:p>
            <a:endParaRPr lang="el-GR" sz="1800" dirty="0"/>
          </a:p>
          <a:p>
            <a:pPr marL="45720" indent="0">
              <a:buNone/>
            </a:pPr>
            <a:endParaRPr lang="en-US" sz="1800" dirty="0"/>
          </a:p>
        </p:txBody>
      </p:sp>
      <p:sp>
        <p:nvSpPr>
          <p:cNvPr id="5" name="Subtitle 1"/>
          <p:cNvSpPr>
            <a:spLocks noGrp="1"/>
          </p:cNvSpPr>
          <p:nvPr>
            <p:ph type="subTitle" idx="1"/>
          </p:nvPr>
        </p:nvSpPr>
        <p:spPr>
          <a:xfrm>
            <a:off x="2" y="188640"/>
            <a:ext cx="8113701" cy="576064"/>
          </a:xfrm>
        </p:spPr>
        <p:txBody>
          <a:bodyPr>
            <a:normAutofit/>
          </a:bodyPr>
          <a:lstStyle/>
          <a:p>
            <a:r>
              <a:rPr lang="el-GR" dirty="0">
                <a:solidFill>
                  <a:srgbClr val="C00000"/>
                </a:solidFill>
              </a:rPr>
              <a:t>Σειρά ρυθμιστικών παρεμβάσεων</a:t>
            </a:r>
            <a:endParaRPr lang="en-US" dirty="0">
              <a:solidFill>
                <a:srgbClr val="C00000"/>
              </a:solidFill>
            </a:endParaRPr>
          </a:p>
        </p:txBody>
      </p:sp>
    </p:spTree>
    <p:extLst>
      <p:ext uri="{BB962C8B-B14F-4D97-AF65-F5344CB8AC3E}">
        <p14:creationId xmlns:p14="http://schemas.microsoft.com/office/powerpoint/2010/main" val="2934904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E4ECE50C-B971-9E69-1B5B-9DD74FD29197}"/>
              </a:ext>
            </a:extLst>
          </p:cNvPr>
          <p:cNvSpPr>
            <a:spLocks noGrp="1"/>
          </p:cNvSpPr>
          <p:nvPr>
            <p:ph type="subTitle" idx="1"/>
          </p:nvPr>
        </p:nvSpPr>
        <p:spPr>
          <a:xfrm>
            <a:off x="0" y="188640"/>
            <a:ext cx="8028384" cy="576064"/>
          </a:xfrm>
        </p:spPr>
        <p:txBody>
          <a:bodyPr>
            <a:normAutofit fontScale="92500"/>
          </a:bodyPr>
          <a:lstStyle/>
          <a:p>
            <a:r>
              <a:rPr lang="el-GR" dirty="0">
                <a:solidFill>
                  <a:srgbClr val="C00000"/>
                </a:solidFill>
              </a:rPr>
              <a:t>2 εμβληματικά πιλοτικά Προγράμματα του ΚΑΠΕ </a:t>
            </a:r>
          </a:p>
        </p:txBody>
      </p:sp>
      <p:sp>
        <p:nvSpPr>
          <p:cNvPr id="7" name="TextBox 6">
            <a:extLst>
              <a:ext uri="{FF2B5EF4-FFF2-40B4-BE49-F238E27FC236}">
                <a16:creationId xmlns:a16="http://schemas.microsoft.com/office/drawing/2014/main" id="{8647735D-2F81-A4BF-682D-4EC331F49217}"/>
              </a:ext>
            </a:extLst>
          </p:cNvPr>
          <p:cNvSpPr txBox="1"/>
          <p:nvPr/>
        </p:nvSpPr>
        <p:spPr>
          <a:xfrm>
            <a:off x="304652" y="1052736"/>
            <a:ext cx="7419082" cy="2862322"/>
          </a:xfrm>
          <a:prstGeom prst="rect">
            <a:avLst/>
          </a:prstGeom>
          <a:noFill/>
        </p:spPr>
        <p:txBody>
          <a:bodyPr wrap="none" rtlCol="0">
            <a:spAutoFit/>
          </a:bodyPr>
          <a:lstStyle/>
          <a:p>
            <a:endParaRPr lang="el-GR" dirty="0"/>
          </a:p>
          <a:p>
            <a:r>
              <a:rPr lang="el-GR" dirty="0"/>
              <a:t>Για την επίδειξη λύσεων σχετικά με 2 στρατηγικούς στόχους του ΚΑΠΕ </a:t>
            </a:r>
          </a:p>
          <a:p>
            <a:endParaRPr lang="el-GR" dirty="0"/>
          </a:p>
          <a:p>
            <a:r>
              <a:rPr lang="en-US" dirty="0"/>
              <a:t>100% </a:t>
            </a:r>
            <a:r>
              <a:rPr lang="el-GR" dirty="0"/>
              <a:t>διείσδυση των ΑΠΕ στο ενεργειακό σύστημα </a:t>
            </a:r>
          </a:p>
          <a:p>
            <a:r>
              <a:rPr lang="el-GR" b="1" dirty="0">
                <a:solidFill>
                  <a:srgbClr val="C00000"/>
                </a:solidFill>
              </a:rPr>
              <a:t>      </a:t>
            </a:r>
            <a:r>
              <a:rPr lang="el-GR" b="1" dirty="0" err="1">
                <a:solidFill>
                  <a:srgbClr val="C00000"/>
                </a:solidFill>
              </a:rPr>
              <a:t>Αη</a:t>
            </a:r>
            <a:r>
              <a:rPr lang="el-GR" b="1" dirty="0">
                <a:solidFill>
                  <a:srgbClr val="C00000"/>
                </a:solidFill>
              </a:rPr>
              <a:t> </a:t>
            </a:r>
            <a:r>
              <a:rPr lang="el-GR" b="1" dirty="0" err="1">
                <a:solidFill>
                  <a:srgbClr val="C00000"/>
                </a:solidFill>
              </a:rPr>
              <a:t>Στράτης</a:t>
            </a:r>
            <a:r>
              <a:rPr lang="el-GR" b="1" dirty="0">
                <a:solidFill>
                  <a:srgbClr val="C00000"/>
                </a:solidFill>
              </a:rPr>
              <a:t> – Πράσινο Νησί</a:t>
            </a:r>
            <a:endParaRPr lang="en-US" b="1" dirty="0">
              <a:solidFill>
                <a:srgbClr val="C00000"/>
              </a:solidFill>
            </a:endParaRPr>
          </a:p>
          <a:p>
            <a:r>
              <a:rPr lang="en-US" dirty="0">
                <a:solidFill>
                  <a:schemeClr val="accent5"/>
                </a:solidFill>
              </a:rPr>
              <a:t>     </a:t>
            </a:r>
            <a:r>
              <a:rPr lang="el-GR" dirty="0">
                <a:solidFill>
                  <a:schemeClr val="accent5"/>
                </a:solidFill>
              </a:rPr>
              <a:t> </a:t>
            </a:r>
            <a:r>
              <a:rPr lang="el-GR" dirty="0"/>
              <a:t>επίδειξη λύσεων για ενεργειακά αυτόνομα νησιά</a:t>
            </a:r>
            <a:r>
              <a:rPr lang="en-US" dirty="0"/>
              <a:t>:</a:t>
            </a:r>
            <a:endParaRPr lang="el-GR" dirty="0"/>
          </a:p>
          <a:p>
            <a:endParaRPr lang="el-GR" dirty="0"/>
          </a:p>
          <a:p>
            <a:r>
              <a:rPr lang="el-GR" dirty="0"/>
              <a:t>Επίτευξη κτιρίων σχεδόν μηδενικής ενεργειακής κατανάλωσης </a:t>
            </a:r>
          </a:p>
          <a:p>
            <a:r>
              <a:rPr lang="el-GR" dirty="0">
                <a:solidFill>
                  <a:schemeClr val="accent5"/>
                </a:solidFill>
              </a:rPr>
              <a:t>      </a:t>
            </a:r>
            <a:r>
              <a:rPr lang="el-GR" b="1" dirty="0">
                <a:solidFill>
                  <a:srgbClr val="C00000"/>
                </a:solidFill>
              </a:rPr>
              <a:t>Αγία Βαρβάρα - Πράσινη Γειτονιά</a:t>
            </a:r>
            <a:endParaRPr lang="en-US" b="1" dirty="0">
              <a:solidFill>
                <a:srgbClr val="C00000"/>
              </a:solidFill>
            </a:endParaRPr>
          </a:p>
          <a:p>
            <a:r>
              <a:rPr lang="en-US" dirty="0">
                <a:solidFill>
                  <a:schemeClr val="accent5"/>
                </a:solidFill>
              </a:rPr>
              <a:t>     </a:t>
            </a:r>
            <a:r>
              <a:rPr lang="el-GR" dirty="0">
                <a:solidFill>
                  <a:schemeClr val="accent5"/>
                </a:solidFill>
              </a:rPr>
              <a:t> </a:t>
            </a:r>
            <a:r>
              <a:rPr lang="el-GR" dirty="0"/>
              <a:t>επίδειξη λύσεων για ενεργειακά αυτόνομα κτίρια</a:t>
            </a:r>
            <a:endParaRPr lang="en-US" dirty="0"/>
          </a:p>
        </p:txBody>
      </p:sp>
    </p:spTree>
    <p:extLst>
      <p:ext uri="{BB962C8B-B14F-4D97-AF65-F5344CB8AC3E}">
        <p14:creationId xmlns:p14="http://schemas.microsoft.com/office/powerpoint/2010/main" val="3708159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287016" y="908720"/>
            <a:ext cx="8856984" cy="5472608"/>
          </a:xfrm>
        </p:spPr>
        <p:txBody>
          <a:bodyPr>
            <a:normAutofit lnSpcReduction="10000"/>
          </a:bodyPr>
          <a:lstStyle/>
          <a:p>
            <a:pPr marL="502920" indent="-457200" algn="ctr">
              <a:buFont typeface="+mj-lt"/>
              <a:buAutoNum type="arabicPeriod"/>
            </a:pPr>
            <a:r>
              <a:rPr lang="el-GR" sz="1600" b="1" dirty="0"/>
              <a:t>Σε διεθνές επίπεδο/επιστημονικά</a:t>
            </a:r>
            <a:endParaRPr lang="el-GR" sz="1600" dirty="0"/>
          </a:p>
          <a:p>
            <a:r>
              <a:rPr lang="el-GR" sz="1600" dirty="0"/>
              <a:t>Πιλοτικό έργο παγκόσμιας πρωτοτυπίας (τηλεθέρμανση με ΑΠΕ σε αυτόνομο σύστημα με πολύ υψηλή διείσδυση &gt;85%)</a:t>
            </a:r>
          </a:p>
          <a:p>
            <a:r>
              <a:rPr lang="el-GR" sz="1600" dirty="0"/>
              <a:t>Πολύτιμα συμπεράσματα με την αξιολόγηση των διαφόρων τεχνολογιών σε πραγματικές συνθήκες λειτουργίας</a:t>
            </a:r>
          </a:p>
          <a:p>
            <a:r>
              <a:rPr lang="el-GR" sz="1600" dirty="0"/>
              <a:t>Εργαστήριο σε πραγματικές συνθήκες λειτουργίας</a:t>
            </a:r>
          </a:p>
          <a:p>
            <a:pPr marL="502920" indent="-457200" algn="ctr">
              <a:buFont typeface="+mj-lt"/>
              <a:buAutoNum type="arabicPeriod" startAt="2"/>
            </a:pPr>
            <a:r>
              <a:rPr lang="el-GR" sz="1600" b="1" dirty="0"/>
              <a:t>Σε εθνικό επίπεδο</a:t>
            </a:r>
            <a:endParaRPr lang="el-GR" sz="1600" dirty="0"/>
          </a:p>
          <a:p>
            <a:r>
              <a:rPr lang="el-GR" sz="1600" dirty="0"/>
              <a:t>Περιβαλλοντικά και οικονομικά οφέλη μέσω μείωσης εισαγόμενου καυσίμου</a:t>
            </a:r>
          </a:p>
          <a:p>
            <a:r>
              <a:rPr lang="el-GR" sz="1600" dirty="0"/>
              <a:t>Αξιολόγηση ενός ευέλικτου καθεστώτος διαχείρισης σε μικρά ΜΔΝ</a:t>
            </a:r>
          </a:p>
          <a:p>
            <a:r>
              <a:rPr lang="el-GR" sz="1600" dirty="0"/>
              <a:t>Τεχνογνωσία  των εμπλεκομένων φορέων της πολιτείας (ΥΠΕΝ, ΚΑΠΕ, ΔΕΔΔΗΕ, ΡΑΕ) </a:t>
            </a:r>
          </a:p>
          <a:p>
            <a:r>
              <a:rPr lang="el-GR" sz="1600" dirty="0"/>
              <a:t>Καινοτόμα επιχειρηματικά σχήματα με τη συμμετοχή και της τοπικής κοινωνίας</a:t>
            </a:r>
          </a:p>
          <a:p>
            <a:r>
              <a:rPr lang="el-GR" sz="1600" dirty="0"/>
              <a:t>Δημιουργία υποδομών για περαιτέρω επιστημονικά έργα/Εργαστήριο σε πραγματικές συνθήκες</a:t>
            </a:r>
          </a:p>
          <a:p>
            <a:r>
              <a:rPr lang="el-GR" sz="1600" dirty="0"/>
              <a:t>Νέο μοντέλο ενεργειακής διαχείρισης κατάλληλου για αυτόνομα ενεργειακά </a:t>
            </a:r>
            <a:r>
              <a:rPr lang="el-GR" sz="1600" dirty="0" err="1"/>
              <a:t>συστήμτα</a:t>
            </a:r>
            <a:r>
              <a:rPr lang="el-GR" sz="1600" dirty="0"/>
              <a:t>: προτεραιότητες, αρμοδιότητες και όρια ευθύνης των παραγωγών και του Διαχειριστή του Δικτύου ΜΔΝ</a:t>
            </a:r>
          </a:p>
          <a:p>
            <a:pPr marL="502920" indent="-457200" algn="ctr">
              <a:buFont typeface="+mj-lt"/>
              <a:buAutoNum type="arabicPeriod" startAt="3"/>
            </a:pPr>
            <a:r>
              <a:rPr lang="el-GR" sz="1600" b="1" dirty="0"/>
              <a:t>Σε τοπικό επίπεδο/κοινωνικά</a:t>
            </a:r>
          </a:p>
          <a:p>
            <a:r>
              <a:rPr lang="el-GR" sz="1600" dirty="0"/>
              <a:t>Παγκόσμια προβολή του νησιού και ανάπτυξη του επιστημονικού τουρισμού</a:t>
            </a:r>
          </a:p>
          <a:p>
            <a:r>
              <a:rPr lang="el-GR" sz="1600" dirty="0"/>
              <a:t>Τόνωση της τοπικής οικονομίας</a:t>
            </a:r>
          </a:p>
          <a:p>
            <a:r>
              <a:rPr lang="el-GR" sz="1600" dirty="0"/>
              <a:t>Μείωση των δαπανών θέρμανσης για τους καταναλωτές (άμεσο όφελος)</a:t>
            </a:r>
          </a:p>
          <a:p>
            <a:endParaRPr lang="el-GR" sz="2500" dirty="0"/>
          </a:p>
          <a:p>
            <a:endParaRPr lang="el-GR" sz="2200" dirty="0"/>
          </a:p>
          <a:p>
            <a:endParaRPr lang="el-GR" sz="2200" dirty="0"/>
          </a:p>
          <a:p>
            <a:pPr marL="45720" indent="0" algn="ctr">
              <a:buNone/>
            </a:pPr>
            <a:endParaRPr lang="el-GR" dirty="0"/>
          </a:p>
          <a:p>
            <a:pPr marL="45720" indent="0" algn="ctr">
              <a:buNone/>
            </a:pPr>
            <a:endParaRPr lang="en-US" dirty="0"/>
          </a:p>
          <a:p>
            <a:endParaRPr lang="en-US" dirty="0"/>
          </a:p>
          <a:p>
            <a:endParaRPr lang="en-US" dirty="0"/>
          </a:p>
        </p:txBody>
      </p:sp>
      <p:sp>
        <p:nvSpPr>
          <p:cNvPr id="6" name="Subtitle 1"/>
          <p:cNvSpPr>
            <a:spLocks noGrp="1"/>
          </p:cNvSpPr>
          <p:nvPr>
            <p:ph type="subTitle" idx="1"/>
          </p:nvPr>
        </p:nvSpPr>
        <p:spPr>
          <a:xfrm>
            <a:off x="251523" y="188640"/>
            <a:ext cx="7848870" cy="576064"/>
          </a:xfrm>
        </p:spPr>
        <p:txBody>
          <a:bodyPr/>
          <a:lstStyle/>
          <a:p>
            <a:r>
              <a:rPr lang="el-GR" dirty="0">
                <a:solidFill>
                  <a:srgbClr val="C00000"/>
                </a:solidFill>
              </a:rPr>
              <a:t>ΟΦΕΛΗ</a:t>
            </a:r>
            <a:endParaRPr lang="en-US" dirty="0">
              <a:solidFill>
                <a:srgbClr val="C00000"/>
              </a:solidFill>
            </a:endParaRPr>
          </a:p>
        </p:txBody>
      </p:sp>
    </p:spTree>
    <p:extLst>
      <p:ext uri="{BB962C8B-B14F-4D97-AF65-F5344CB8AC3E}">
        <p14:creationId xmlns:p14="http://schemas.microsoft.com/office/powerpoint/2010/main" val="808286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251520" y="1196752"/>
            <a:ext cx="8640960" cy="4896544"/>
          </a:xfrm>
          <a:ln>
            <a:noFill/>
          </a:ln>
        </p:spPr>
        <p:txBody>
          <a:bodyPr>
            <a:normAutofit/>
          </a:bodyPr>
          <a:lstStyle/>
          <a:p>
            <a:pPr marL="45720" indent="0" algn="ctr">
              <a:buNone/>
            </a:pPr>
            <a:r>
              <a:rPr lang="el-GR" sz="1800" b="1" dirty="0"/>
              <a:t>Μέχρι τώρα ολοκληρώθηκαν </a:t>
            </a:r>
            <a:endParaRPr lang="en-US" sz="1800" b="1" dirty="0"/>
          </a:p>
          <a:p>
            <a:r>
              <a:rPr lang="el-GR" sz="1800" dirty="0"/>
              <a:t>Διεθνής ανοιχτός διαγωνισμό για την κατασκευή, λειτουργία και συντήρηση του ΥΒΣ </a:t>
            </a:r>
          </a:p>
          <a:p>
            <a:r>
              <a:rPr lang="el-GR" sz="1800" dirty="0"/>
              <a:t>Ανάδειξη του αναδόχου </a:t>
            </a:r>
            <a:r>
              <a:rPr lang="en-US" sz="1800" dirty="0"/>
              <a:t>(</a:t>
            </a:r>
            <a:r>
              <a:rPr lang="el-GR" sz="1800" dirty="0"/>
              <a:t>ΤΕΡΝΑ ΕΝΕΡΓΕΙΑΚΗ)</a:t>
            </a:r>
          </a:p>
          <a:p>
            <a:r>
              <a:rPr lang="el-GR" sz="1800" dirty="0" err="1"/>
              <a:t>Προσυμβατικός</a:t>
            </a:r>
            <a:r>
              <a:rPr lang="el-GR" sz="1800" dirty="0"/>
              <a:t> έλεγχος από το Ελεγκτικό Συνέδριο και την ΕΥΔ</a:t>
            </a:r>
          </a:p>
          <a:p>
            <a:r>
              <a:rPr lang="el-GR" sz="1800" dirty="0"/>
              <a:t>Υπογραφή της Σύμβασης</a:t>
            </a:r>
          </a:p>
          <a:p>
            <a:r>
              <a:rPr lang="el-GR" sz="1800" dirty="0"/>
              <a:t>Ενιαία Άδεια Παραγωγού από τη ΡΑΕ</a:t>
            </a:r>
          </a:p>
          <a:p>
            <a:r>
              <a:rPr lang="el-GR" sz="1800" dirty="0"/>
              <a:t>Απόφαση Έγκρισης Περιβαλλοντικών Όρων</a:t>
            </a:r>
          </a:p>
          <a:p>
            <a:r>
              <a:rPr lang="el-GR" sz="1800" dirty="0"/>
              <a:t>Προσφορά Σύνδεσης από ΔΕΔΔΗΕ</a:t>
            </a:r>
          </a:p>
          <a:p>
            <a:endParaRPr lang="el-GR" sz="1800" dirty="0"/>
          </a:p>
          <a:p>
            <a:pPr marL="45720" indent="0" algn="ctr">
              <a:buNone/>
            </a:pPr>
            <a:r>
              <a:rPr lang="el-GR" sz="1800" b="1" dirty="0"/>
              <a:t>Εκκρεμεί </a:t>
            </a:r>
            <a:endParaRPr lang="en-US" sz="1800" b="1" dirty="0"/>
          </a:p>
          <a:p>
            <a:r>
              <a:rPr lang="el-GR" sz="1800" dirty="0"/>
              <a:t>Άδεια Εγκατάστασης από ΥΠ.ΕΝ (άμεσα) </a:t>
            </a:r>
          </a:p>
          <a:p>
            <a:r>
              <a:rPr lang="el-GR" sz="1800" dirty="0"/>
              <a:t>Σύσταση Φορέα Λειτουργίας </a:t>
            </a:r>
          </a:p>
        </p:txBody>
      </p:sp>
      <p:sp>
        <p:nvSpPr>
          <p:cNvPr id="5" name="Subtitle 1"/>
          <p:cNvSpPr>
            <a:spLocks noGrp="1"/>
          </p:cNvSpPr>
          <p:nvPr>
            <p:ph type="subTitle" idx="1"/>
          </p:nvPr>
        </p:nvSpPr>
        <p:spPr>
          <a:xfrm>
            <a:off x="2" y="188640"/>
            <a:ext cx="8113701" cy="576064"/>
          </a:xfrm>
        </p:spPr>
        <p:txBody>
          <a:bodyPr/>
          <a:lstStyle/>
          <a:p>
            <a:r>
              <a:rPr lang="el-GR" dirty="0">
                <a:solidFill>
                  <a:srgbClr val="C00000"/>
                </a:solidFill>
              </a:rPr>
              <a:t>Εξέλιξη </a:t>
            </a:r>
            <a:endParaRPr lang="en-US" dirty="0">
              <a:solidFill>
                <a:srgbClr val="C00000"/>
              </a:solidFill>
            </a:endParaRPr>
          </a:p>
        </p:txBody>
      </p:sp>
    </p:spTree>
    <p:extLst>
      <p:ext uri="{BB962C8B-B14F-4D97-AF65-F5344CB8AC3E}">
        <p14:creationId xmlns:p14="http://schemas.microsoft.com/office/powerpoint/2010/main" val="834874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Υπότιτλος 5">
            <a:extLst>
              <a:ext uri="{FF2B5EF4-FFF2-40B4-BE49-F238E27FC236}">
                <a16:creationId xmlns:a16="http://schemas.microsoft.com/office/drawing/2014/main" id="{C2766BE0-A03F-F968-A70B-94EDD50189FF}"/>
              </a:ext>
            </a:extLst>
          </p:cNvPr>
          <p:cNvSpPr>
            <a:spLocks noGrp="1"/>
          </p:cNvSpPr>
          <p:nvPr>
            <p:ph type="subTitle" idx="1"/>
          </p:nvPr>
        </p:nvSpPr>
        <p:spPr>
          <a:xfrm>
            <a:off x="497483" y="372878"/>
            <a:ext cx="8028384" cy="576064"/>
          </a:xfrm>
        </p:spPr>
        <p:txBody>
          <a:bodyPr/>
          <a:lstStyle/>
          <a:p>
            <a:r>
              <a:rPr lang="el-GR" sz="2400" dirty="0">
                <a:solidFill>
                  <a:schemeClr val="accent6">
                    <a:lumMod val="75000"/>
                  </a:schemeClr>
                </a:solidFill>
                <a:latin typeface="Calibri Light" panose="020F0302020204030204"/>
              </a:rPr>
              <a:t>Πράσινη Πιλοτική Γειτονιά στο Δήμο Αγίας Βαρβάρας</a:t>
            </a:r>
          </a:p>
          <a:p>
            <a:endParaRPr lang="el-GR" dirty="0"/>
          </a:p>
        </p:txBody>
      </p:sp>
      <p:sp>
        <p:nvSpPr>
          <p:cNvPr id="14340" name="Rectangle 6">
            <a:extLst>
              <a:ext uri="{FF2B5EF4-FFF2-40B4-BE49-F238E27FC236}">
                <a16:creationId xmlns:a16="http://schemas.microsoft.com/office/drawing/2014/main" id="{910A83D9-0FF0-4DA8-55C0-12A37257F716}"/>
              </a:ext>
            </a:extLst>
          </p:cNvPr>
          <p:cNvSpPr>
            <a:spLocks noChangeArrowheads="1"/>
          </p:cNvSpPr>
          <p:nvPr/>
        </p:nvSpPr>
        <p:spPr bwMode="auto">
          <a:xfrm>
            <a:off x="251520" y="759440"/>
            <a:ext cx="440372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Σε ένα οικιστικό σύνολο 4 προσφυγικών πολυκατοικιών με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72</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κατοικίες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250</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πολιτών χαμηλού εισοδήματος, το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ΚΑΠΕ σε συνεργασία με τον Δήμο Αγίας Βαρβάρας σχεδίασε ένα καινοτόμο πρωτοποριακό έργο</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που στοχεύει στη μετατροπή ενός τυπικού αστικού κυττάρου σε μια γειτονιά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σχεδόν μηδενικής ενεργειακής κατανάλωσης (</a:t>
            </a:r>
            <a:r>
              <a:rPr kumimoji="0" lang="en-GB" sz="1600" b="1" i="0" u="none" strike="noStrike" kern="1200" cap="none" spc="0" normalizeH="0" baseline="0" noProof="0" dirty="0" err="1">
                <a:ln>
                  <a:noFill/>
                </a:ln>
                <a:solidFill>
                  <a:prstClr val="black"/>
                </a:solidFill>
                <a:effectLst/>
                <a:uLnTx/>
                <a:uFillTx/>
                <a:latin typeface="Calibri Light" panose="020F0302020204030204"/>
                <a:ea typeface="+mn-ea"/>
                <a:cs typeface="+mn-cs"/>
              </a:rPr>
              <a:t>nZEB</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a:t>
            </a:r>
            <a:endParaRPr kumimoji="0" lang="el-GR" sz="1400" b="0" i="0" u="none" strike="noStrike" kern="1200" cap="none" spc="0" normalizeH="0" baseline="0" noProof="0" dirty="0">
              <a:ln>
                <a:noFill/>
              </a:ln>
              <a:solidFill>
                <a:prstClr val="black"/>
              </a:solidFill>
              <a:effectLst/>
              <a:uLnTx/>
              <a:uFillTx/>
              <a:latin typeface="Arial" charset="0"/>
              <a:ea typeface="+mn-ea"/>
              <a:cs typeface="+mn-cs"/>
            </a:endParaRPr>
          </a:p>
        </p:txBody>
      </p:sp>
      <p:pic>
        <p:nvPicPr>
          <p:cNvPr id="3" name="Picture 103" descr="SDC14335[1]">
            <a:extLst>
              <a:ext uri="{FF2B5EF4-FFF2-40B4-BE49-F238E27FC236}">
                <a16:creationId xmlns:a16="http://schemas.microsoft.com/office/drawing/2014/main" id="{137B35B0-91A8-5D9C-3743-B0AFE022DDA5}"/>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r="12070" b="2158"/>
          <a:stretch>
            <a:fillRect/>
          </a:stretch>
        </p:blipFill>
        <p:spPr bwMode="auto">
          <a:xfrm>
            <a:off x="6565555" y="3318985"/>
            <a:ext cx="136842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105" descr="sifnou_smirnis">
            <a:extLst>
              <a:ext uri="{FF2B5EF4-FFF2-40B4-BE49-F238E27FC236}">
                <a16:creationId xmlns:a16="http://schemas.microsoft.com/office/drawing/2014/main" id="{31EC97E8-9537-2721-34FC-E1C1D4C08A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7074" y="3635750"/>
            <a:ext cx="1720850" cy="175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06" descr="smirnis3">
            <a:extLst>
              <a:ext uri="{FF2B5EF4-FFF2-40B4-BE49-F238E27FC236}">
                <a16:creationId xmlns:a16="http://schemas.microsoft.com/office/drawing/2014/main" id="{7B09E560-F49F-2C76-1812-DD446D030B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6535" y="4917561"/>
            <a:ext cx="1489075"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107" descr="voutenis3">
            <a:extLst>
              <a:ext uri="{FF2B5EF4-FFF2-40B4-BE49-F238E27FC236}">
                <a16:creationId xmlns:a16="http://schemas.microsoft.com/office/drawing/2014/main" id="{F424C855-F542-4852-498A-1B5C444DC0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9768" y="4692241"/>
            <a:ext cx="1919288"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4" name="Group 2">
            <a:extLst>
              <a:ext uri="{FF2B5EF4-FFF2-40B4-BE49-F238E27FC236}">
                <a16:creationId xmlns:a16="http://schemas.microsoft.com/office/drawing/2014/main" id="{67987EAF-43F8-C7C2-0F09-83D1463955B1}"/>
              </a:ext>
            </a:extLst>
          </p:cNvPr>
          <p:cNvGrpSpPr>
            <a:grpSpLocks/>
          </p:cNvGrpSpPr>
          <p:nvPr/>
        </p:nvGrpSpPr>
        <p:grpSpPr bwMode="auto">
          <a:xfrm>
            <a:off x="4511675" y="946696"/>
            <a:ext cx="4514850" cy="2519363"/>
            <a:chOff x="-1359868" y="617538"/>
            <a:chExt cx="5069681" cy="2768129"/>
          </a:xfrm>
        </p:grpSpPr>
        <p:pic>
          <p:nvPicPr>
            <p:cNvPr id="14349" name="Picture 12">
              <a:extLst>
                <a:ext uri="{FF2B5EF4-FFF2-40B4-BE49-F238E27FC236}">
                  <a16:creationId xmlns:a16="http://schemas.microsoft.com/office/drawing/2014/main" id="{5F9F6047-A06B-21E5-1878-5D1D6A85B8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5481" t="14932" b="14478"/>
            <a:stretch>
              <a:fillRect/>
            </a:stretch>
          </p:blipFill>
          <p:spPr bwMode="auto">
            <a:xfrm>
              <a:off x="-1359868" y="617538"/>
              <a:ext cx="5069681" cy="269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a:extLst>
                <a:ext uri="{FF2B5EF4-FFF2-40B4-BE49-F238E27FC236}">
                  <a16:creationId xmlns:a16="http://schemas.microsoft.com/office/drawing/2014/main" id="{B7642D53-15F3-0424-E35B-98C0751A332F}"/>
                </a:ext>
              </a:extLst>
            </p:cNvPr>
            <p:cNvSpPr/>
            <p:nvPr/>
          </p:nvSpPr>
          <p:spPr>
            <a:xfrm>
              <a:off x="183853" y="1355357"/>
              <a:ext cx="2160497" cy="20303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9" name="Rectangle 18">
            <a:extLst>
              <a:ext uri="{FF2B5EF4-FFF2-40B4-BE49-F238E27FC236}">
                <a16:creationId xmlns:a16="http://schemas.microsoft.com/office/drawing/2014/main" id="{165D3534-744C-877E-3F5D-7D3079315C6D}"/>
              </a:ext>
            </a:extLst>
          </p:cNvPr>
          <p:cNvSpPr/>
          <p:nvPr/>
        </p:nvSpPr>
        <p:spPr>
          <a:xfrm>
            <a:off x="0" y="3139032"/>
            <a:ext cx="4126123" cy="2800767"/>
          </a:xfrm>
          <a:prstGeom prst="rect">
            <a:avLst/>
          </a:prstGeom>
        </p:spPr>
        <p:txBody>
          <a:bodyPr wrap="square">
            <a:spAutoFit/>
          </a:bodyPr>
          <a:lstStyle/>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Εφαρμόζοντας σύγχρονες τεχνολογίες εξοικονόμησης ενέργειας (ΕΞΕ)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μειώνονται</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δραστικά οι ενεργειακές ανάγκες των κτηρίων </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Στη συνέχεια οι ανάγκες αυτές </a:t>
            </a:r>
            <a:r>
              <a:rPr kumimoji="0" lang="el-GR" sz="1600" b="1" i="0" u="none" strike="noStrike" kern="1200" cap="none" spc="0" normalizeH="0" baseline="0" noProof="0" dirty="0">
                <a:ln>
                  <a:noFill/>
                </a:ln>
                <a:solidFill>
                  <a:prstClr val="black"/>
                </a:solidFill>
                <a:effectLst/>
                <a:uLnTx/>
                <a:uFillTx/>
                <a:latin typeface="Calibri Light" panose="020F0302020204030204"/>
                <a:ea typeface="+mn-ea"/>
                <a:cs typeface="+mn-cs"/>
              </a:rPr>
              <a:t>καλύπτονται</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από συστήματα ανανεώσιμων πηγών ενέργειας (ΑΠΕ). </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Στόχος τελικά είναι να </a:t>
            </a:r>
            <a:r>
              <a:rPr kumimoji="0" lang="el-GR" sz="1600" b="0" i="0" u="none" strike="noStrike" kern="1200" cap="none" spc="0" normalizeH="0" baseline="0" noProof="0" dirty="0">
                <a:ln>
                  <a:noFill/>
                </a:ln>
                <a:solidFill>
                  <a:srgbClr val="FF3300"/>
                </a:solidFill>
                <a:effectLst/>
                <a:uLnTx/>
                <a:uFillTx/>
                <a:latin typeface="Calibri Light" panose="020F0302020204030204"/>
                <a:ea typeface="+mn-ea"/>
                <a:cs typeface="+mn-cs"/>
              </a:rPr>
              <a:t>βελτιωθεί η ποιότητα ζωής </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των κατοίκων σε καθημερινή βάση με </a:t>
            </a:r>
            <a:r>
              <a:rPr kumimoji="0" lang="el-GR" sz="1600" b="0" i="0" u="none" strike="noStrike" kern="1200" cap="none" spc="0" normalizeH="0" baseline="0" noProof="0" dirty="0">
                <a:ln>
                  <a:noFill/>
                </a:ln>
                <a:solidFill>
                  <a:srgbClr val="FF3300"/>
                </a:solidFill>
                <a:effectLst/>
                <a:uLnTx/>
                <a:uFillTx/>
                <a:latin typeface="Calibri Light" panose="020F0302020204030204"/>
                <a:ea typeface="+mn-ea"/>
                <a:cs typeface="+mn-cs"/>
              </a:rPr>
              <a:t>τη μικρότερη δυνατή απαίτηση χρημάτων</a:t>
            </a:r>
            <a:r>
              <a:rPr kumimoji="0" lang="el-GR" sz="1600" b="0" i="0" u="none" strike="noStrike" kern="1200" cap="none" spc="0" normalizeH="0" baseline="0" noProof="0" dirty="0">
                <a:ln>
                  <a:noFill/>
                </a:ln>
                <a:solidFill>
                  <a:prstClr val="black"/>
                </a:solidFill>
                <a:effectLst/>
                <a:uLnTx/>
                <a:uFillTx/>
                <a:latin typeface="Calibri Light" panose="020F0302020204030204"/>
                <a:ea typeface="+mn-ea"/>
                <a:cs typeface="+mn-cs"/>
              </a:rPr>
              <a:t>. </a:t>
            </a:r>
          </a:p>
        </p:txBody>
      </p:sp>
      <p:pic>
        <p:nvPicPr>
          <p:cNvPr id="14347" name="Picture 1">
            <a:extLst>
              <a:ext uri="{FF2B5EF4-FFF2-40B4-BE49-F238E27FC236}">
                <a16:creationId xmlns:a16="http://schemas.microsoft.com/office/drawing/2014/main" id="{7BDD40E1-131E-67EA-7EF1-53EE35F5EA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4860" y="6132103"/>
            <a:ext cx="8143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6">
            <a:extLst>
              <a:ext uri="{FF2B5EF4-FFF2-40B4-BE49-F238E27FC236}">
                <a16:creationId xmlns:a16="http://schemas.microsoft.com/office/drawing/2014/main" id="{948DEE69-5736-A178-0402-97DF7F080E4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950" y="6045200"/>
            <a:ext cx="112395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C:\Users\Eleni\Desktop\YPEN_logo.png">
            <a:extLst>
              <a:ext uri="{FF2B5EF4-FFF2-40B4-BE49-F238E27FC236}">
                <a16:creationId xmlns:a16="http://schemas.microsoft.com/office/drawing/2014/main" id="{ED7130D2-1A6C-1B32-856A-2B66EEBA01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60882" y="6139502"/>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CRES_full_name_EL">
            <a:extLst>
              <a:ext uri="{FF2B5EF4-FFF2-40B4-BE49-F238E27FC236}">
                <a16:creationId xmlns:a16="http://schemas.microsoft.com/office/drawing/2014/main" id="{6F024C77-77A2-653C-F1DF-D2A84BF03466}"/>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66467" y="6200796"/>
            <a:ext cx="2993898" cy="474128"/>
          </a:xfrm>
          <a:prstGeom prst="rect">
            <a:avLst/>
          </a:prstGeom>
          <a:noFill/>
          <a:ln>
            <a:noFill/>
          </a:ln>
        </p:spPr>
      </p:pic>
      <p:pic>
        <p:nvPicPr>
          <p:cNvPr id="10" name="Εικόνα 9">
            <a:extLst>
              <a:ext uri="{FF2B5EF4-FFF2-40B4-BE49-F238E27FC236}">
                <a16:creationId xmlns:a16="http://schemas.microsoft.com/office/drawing/2014/main" id="{84CA0929-6925-70D5-EAF1-6256259650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2777" y="6109952"/>
            <a:ext cx="632048" cy="70718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C78A8277-821B-7EF5-798A-2A70852A25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49435"/>
            <a:ext cx="3361539" cy="251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a:extLst>
              <a:ext uri="{FF2B5EF4-FFF2-40B4-BE49-F238E27FC236}">
                <a16:creationId xmlns:a16="http://schemas.microsoft.com/office/drawing/2014/main" id="{877595F4-E14D-EEC2-8DCD-ECF0887423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45150" y="978222"/>
            <a:ext cx="3456384" cy="259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4">
            <a:extLst>
              <a:ext uri="{FF2B5EF4-FFF2-40B4-BE49-F238E27FC236}">
                <a16:creationId xmlns:a16="http://schemas.microsoft.com/office/drawing/2014/main" id="{BD71DC3F-48DC-119F-C511-F18EC2B2FC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3747506"/>
            <a:ext cx="3084141" cy="231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C4891A3-B225-F98C-BFAE-B34162A344D8}"/>
              </a:ext>
            </a:extLst>
          </p:cNvPr>
          <p:cNvSpPr txBox="1"/>
          <p:nvPr/>
        </p:nvSpPr>
        <p:spPr>
          <a:xfrm>
            <a:off x="251520" y="165546"/>
            <a:ext cx="6793848" cy="738664"/>
          </a:xfrm>
          <a:prstGeom prst="rect">
            <a:avLst/>
          </a:prstGeom>
          <a:noFill/>
        </p:spPr>
        <p:txBody>
          <a:bodyPr wrap="none" rtlCol="0">
            <a:spAutoFit/>
          </a:bodyPr>
          <a:lstStyle/>
          <a:p>
            <a:r>
              <a:rPr lang="el-GR" sz="2400" b="1" dirty="0">
                <a:solidFill>
                  <a:schemeClr val="accent6">
                    <a:lumMod val="75000"/>
                  </a:schemeClr>
                </a:solidFill>
                <a:latin typeface="Calibri Light" panose="020F0302020204030204"/>
              </a:rPr>
              <a:t>Πράσινη Πιλοτική Γειτονιά στο Δήμο Αγίας Βαρβάρας</a:t>
            </a:r>
          </a:p>
          <a:p>
            <a:r>
              <a:rPr lang="el-GR" dirty="0">
                <a:solidFill>
                  <a:schemeClr val="accent6">
                    <a:lumMod val="75000"/>
                  </a:schemeClr>
                </a:solidFill>
              </a:rPr>
              <a:t>Υφιστάμενη κατάσταση προσφυγικών πολυκατοικιών</a:t>
            </a:r>
          </a:p>
        </p:txBody>
      </p:sp>
      <p:pic>
        <p:nvPicPr>
          <p:cNvPr id="3" name="Εικόνα 2">
            <a:extLst>
              <a:ext uri="{FF2B5EF4-FFF2-40B4-BE49-F238E27FC236}">
                <a16:creationId xmlns:a16="http://schemas.microsoft.com/office/drawing/2014/main" id="{AB074436-E9D4-E90C-F982-65A7C53F319F}"/>
              </a:ext>
            </a:extLst>
          </p:cNvPr>
          <p:cNvPicPr>
            <a:picLocks noChangeAspect="1"/>
          </p:cNvPicPr>
          <p:nvPr/>
        </p:nvPicPr>
        <p:blipFill>
          <a:blip r:embed="rId5"/>
          <a:stretch>
            <a:fillRect/>
          </a:stretch>
        </p:blipFill>
        <p:spPr>
          <a:xfrm>
            <a:off x="2748132" y="6188759"/>
            <a:ext cx="2993395" cy="469433"/>
          </a:xfrm>
          <a:prstGeom prst="rect">
            <a:avLst/>
          </a:prstGeom>
        </p:spPr>
      </p:pic>
      <p:pic>
        <p:nvPicPr>
          <p:cNvPr id="8" name="Picture 6">
            <a:extLst>
              <a:ext uri="{FF2B5EF4-FFF2-40B4-BE49-F238E27FC236}">
                <a16:creationId xmlns:a16="http://schemas.microsoft.com/office/drawing/2014/main" id="{B5A8379A-0D76-DEF3-7B0C-EABF139DD8D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950" y="6045200"/>
            <a:ext cx="112395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6CB8D13A-05FA-B1C7-A0D7-E3906010F58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4340" y="5765376"/>
            <a:ext cx="8143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Εικόνα 10">
            <a:extLst>
              <a:ext uri="{FF2B5EF4-FFF2-40B4-BE49-F238E27FC236}">
                <a16:creationId xmlns:a16="http://schemas.microsoft.com/office/drawing/2014/main" id="{9AF1CC34-6A54-BECD-31D6-FC0A386291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7194" y="5985271"/>
            <a:ext cx="632048" cy="707183"/>
          </a:xfrm>
          <a:prstGeom prst="rect">
            <a:avLst/>
          </a:prstGeom>
        </p:spPr>
      </p:pic>
      <p:pic>
        <p:nvPicPr>
          <p:cNvPr id="13" name="Picture 5" descr="C:\Users\Eleni\Desktop\YPEN_logo.png">
            <a:extLst>
              <a:ext uri="{FF2B5EF4-FFF2-40B4-BE49-F238E27FC236}">
                <a16:creationId xmlns:a16="http://schemas.microsoft.com/office/drawing/2014/main" id="{DA164B42-273A-D037-E5AD-57055536B34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04550" y="6122770"/>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9287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C88E463-99EF-1557-4B25-AD45AFFBA0F2}"/>
              </a:ext>
            </a:extLst>
          </p:cNvPr>
          <p:cNvSpPr>
            <a:spLocks noGrp="1"/>
          </p:cNvSpPr>
          <p:nvPr>
            <p:ph type="title" idx="4294967295"/>
          </p:nvPr>
        </p:nvSpPr>
        <p:spPr>
          <a:xfrm>
            <a:off x="0" y="549275"/>
            <a:ext cx="7391400" cy="563563"/>
          </a:xfrm>
        </p:spPr>
        <p:txBody>
          <a:bodyPr>
            <a:normAutofit/>
          </a:bodyPr>
          <a:lstStyle/>
          <a:p>
            <a:pPr algn="l"/>
            <a:r>
              <a:rPr lang="el-GR" altLang="el-GR" sz="2400" b="1" dirty="0">
                <a:solidFill>
                  <a:schemeClr val="accent6">
                    <a:lumMod val="75000"/>
                  </a:schemeClr>
                </a:solidFill>
              </a:rPr>
              <a:t>Πράσινη Πιλοτική Αστική Γειτονιά</a:t>
            </a:r>
            <a:r>
              <a:rPr lang="en-GB" altLang="el-GR" sz="2400" b="1" dirty="0">
                <a:solidFill>
                  <a:schemeClr val="accent6">
                    <a:lumMod val="75000"/>
                  </a:schemeClr>
                </a:solidFill>
              </a:rPr>
              <a:t>: </a:t>
            </a:r>
            <a:r>
              <a:rPr lang="el-GR" altLang="el-GR" sz="2400" b="1" dirty="0">
                <a:solidFill>
                  <a:schemeClr val="accent6">
                    <a:lumMod val="75000"/>
                  </a:schemeClr>
                </a:solidFill>
              </a:rPr>
              <a:t>Γιατί</a:t>
            </a:r>
            <a:r>
              <a:rPr lang="en-GB" altLang="el-GR" sz="2400" b="1" dirty="0">
                <a:solidFill>
                  <a:schemeClr val="accent6">
                    <a:lumMod val="75000"/>
                  </a:schemeClr>
                </a:solidFill>
              </a:rPr>
              <a:t>; </a:t>
            </a:r>
            <a:endParaRPr lang="el-GR" altLang="el-GR" sz="2400" b="1" dirty="0">
              <a:solidFill>
                <a:schemeClr val="accent6">
                  <a:lumMod val="75000"/>
                </a:schemeClr>
              </a:solidFill>
            </a:endParaRPr>
          </a:p>
        </p:txBody>
      </p:sp>
      <p:sp>
        <p:nvSpPr>
          <p:cNvPr id="14340" name="Rectangle 6">
            <a:extLst>
              <a:ext uri="{FF2B5EF4-FFF2-40B4-BE49-F238E27FC236}">
                <a16:creationId xmlns:a16="http://schemas.microsoft.com/office/drawing/2014/main" id="{22E2343F-9A5A-2665-8EAD-54E6E49B9507}"/>
              </a:ext>
            </a:extLst>
          </p:cNvPr>
          <p:cNvSpPr>
            <a:spLocks noChangeArrowheads="1"/>
          </p:cNvSpPr>
          <p:nvPr/>
        </p:nvSpPr>
        <p:spPr bwMode="auto">
          <a:xfrm>
            <a:off x="107950" y="1341438"/>
            <a:ext cx="453548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Πολλά κτίρια στη χώρα δεν είναι ενεργειακά αποδοτικά, υποχρεώνοντας τους κατοίκους να πληρώνουν υψηλά ποσά για να τα θερμάνουν το χειμώνα και να τα δροσίσουν το καλοκαίρι. </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Ειδικά σε γειτονιές όπου κατοικούν πολίτες χαμηλών εισοδημάτων, σε πολύ κακής ποιότητας κτήρια, τα ποσά που χρειάζεται να ξοδέψουν, ώστε οι συνθήκες διαβίωσης να κρίνονται ικανοποιητικές, είναι υπέρογκα και τις περισσότερες φορές δυσβάστακτα. </a:t>
            </a:r>
          </a:p>
        </p:txBody>
      </p:sp>
      <p:pic>
        <p:nvPicPr>
          <p:cNvPr id="16388" name="Picture 3">
            <a:extLst>
              <a:ext uri="{FF2B5EF4-FFF2-40B4-BE49-F238E27FC236}">
                <a16:creationId xmlns:a16="http://schemas.microsoft.com/office/drawing/2014/main" id="{A08CA3CC-7894-D611-A34F-A9D367A5E5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4111" y="631805"/>
            <a:ext cx="4202112" cy="345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9" name="Rectangle 4">
            <a:extLst>
              <a:ext uri="{FF2B5EF4-FFF2-40B4-BE49-F238E27FC236}">
                <a16:creationId xmlns:a16="http://schemas.microsoft.com/office/drawing/2014/main" id="{638BB3D4-88DE-B260-7080-AE4D5F50419B}"/>
              </a:ext>
            </a:extLst>
          </p:cNvPr>
          <p:cNvSpPr>
            <a:spLocks noChangeArrowheads="1"/>
          </p:cNvSpPr>
          <p:nvPr/>
        </p:nvSpPr>
        <p:spPr bwMode="auto">
          <a:xfrm>
            <a:off x="755576" y="4421358"/>
            <a:ext cx="687546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285750" marR="0" lvl="0" indent="-285750" algn="l" defTabSz="914400" rtl="0" eaLnBrk="1" fontAlgn="t" latinLnBrk="0" hangingPunct="1">
              <a:lnSpc>
                <a:spcPct val="100000"/>
              </a:lnSpc>
              <a:spcBef>
                <a:spcPct val="0"/>
              </a:spcBef>
              <a:spcAft>
                <a:spcPct val="0"/>
              </a:spcAft>
              <a:buClrTx/>
              <a:buSzTx/>
              <a:buFont typeface="Wingdings" panose="05000000000000000000" pitchFamily="2" charset="2"/>
              <a:buChar char="ü"/>
              <a:tabLst/>
              <a:defRPr/>
            </a:pPr>
            <a:r>
              <a:rPr kumimoji="0" lang="el-GR" altLang="el-GR" sz="16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1 στα 3 νοικοκυριά</a:t>
            </a:r>
            <a:r>
              <a:rPr kumimoji="0" lang="el-GR"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δεν έχουν ικανοποιητική θέρμανση (ΕΛ.ΣΤΑΤ).</a:t>
            </a:r>
            <a:endParaRPr kumimoji="0" lang="en-US"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t" latinLnBrk="0" hangingPunct="1">
              <a:lnSpc>
                <a:spcPct val="100000"/>
              </a:lnSpc>
              <a:spcBef>
                <a:spcPct val="0"/>
              </a:spcBef>
              <a:spcAft>
                <a:spcPct val="0"/>
              </a:spcAft>
              <a:buClrTx/>
              <a:buSzTx/>
              <a:buFont typeface="Wingdings" panose="05000000000000000000" pitchFamily="2" charset="2"/>
              <a:buChar char="ü"/>
              <a:tabLst/>
              <a:defRPr/>
            </a:pPr>
            <a:r>
              <a:rPr kumimoji="0" lang="el-GR" altLang="el-GR" sz="16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4 στα 10 νοικοκυριά </a:t>
            </a:r>
            <a:r>
              <a:rPr kumimoji="0" lang="el-GR"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δηλώνουν οικονομική αδυναμία να αποπληρώσουν λογαριασμούς ηλεκτρικής ενέργειας (ΕΛ.ΣΤΑΤ). </a:t>
            </a:r>
            <a:endParaRPr kumimoji="0" lang="en-US"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t" latinLnBrk="0" hangingPunct="1">
              <a:lnSpc>
                <a:spcPct val="100000"/>
              </a:lnSpc>
              <a:spcBef>
                <a:spcPct val="0"/>
              </a:spcBef>
              <a:spcAft>
                <a:spcPct val="0"/>
              </a:spcAft>
              <a:buClrTx/>
              <a:buSzTx/>
              <a:buFont typeface="Wingdings" panose="05000000000000000000" pitchFamily="2" charset="2"/>
              <a:buChar char="ü"/>
              <a:tabLst/>
              <a:defRPr/>
            </a:pPr>
            <a:r>
              <a:rPr kumimoji="0" lang="el-GR" altLang="el-GR" sz="16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Περίπου 680.000 οι δικαιούχοι </a:t>
            </a:r>
            <a:r>
              <a:rPr kumimoji="0" lang="el-GR"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Κοινωνικού Οικιακού Τιμολογίου το 2017 (ΔΕΗ)</a:t>
            </a:r>
            <a:endParaRPr kumimoji="0" lang="en-US" altLang="el-GR" sz="1600" b="0"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endParaRPr>
          </a:p>
        </p:txBody>
      </p:sp>
      <p:pic>
        <p:nvPicPr>
          <p:cNvPr id="16390" name="Picture 1">
            <a:extLst>
              <a:ext uri="{FF2B5EF4-FFF2-40B4-BE49-F238E27FC236}">
                <a16:creationId xmlns:a16="http://schemas.microsoft.com/office/drawing/2014/main" id="{EAD84C73-13ED-D803-A956-CA5D902FAD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3238" y="5927725"/>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6">
            <a:extLst>
              <a:ext uri="{FF2B5EF4-FFF2-40B4-BE49-F238E27FC236}">
                <a16:creationId xmlns:a16="http://schemas.microsoft.com/office/drawing/2014/main" id="{D5DA2D5D-5F6C-895B-BDA4-C5873576E9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572" y="6034252"/>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Footer Placeholder 3">
            <a:extLst>
              <a:ext uri="{FF2B5EF4-FFF2-40B4-BE49-F238E27FC236}">
                <a16:creationId xmlns:a16="http://schemas.microsoft.com/office/drawing/2014/main" id="{9D56C7B8-68D9-D9A3-D01B-91CFED69BCA0}"/>
              </a:ext>
            </a:extLst>
          </p:cNvPr>
          <p:cNvSpPr txBox="1">
            <a:spLocks/>
          </p:cNvSpPr>
          <p:nvPr/>
        </p:nvSpPr>
        <p:spPr bwMode="auto">
          <a:xfrm>
            <a:off x="1236715" y="6379533"/>
            <a:ext cx="411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altLang="el-GR" sz="10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pic>
        <p:nvPicPr>
          <p:cNvPr id="9" name="Picture 8" descr="CRES_full_name_EL">
            <a:extLst>
              <a:ext uri="{FF2B5EF4-FFF2-40B4-BE49-F238E27FC236}">
                <a16:creationId xmlns:a16="http://schemas.microsoft.com/office/drawing/2014/main" id="{EE9D916C-D035-012C-7461-B4E9A6B0BD9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5051" y="6078899"/>
            <a:ext cx="2993898" cy="474128"/>
          </a:xfrm>
          <a:prstGeom prst="rect">
            <a:avLst/>
          </a:prstGeom>
          <a:noFill/>
          <a:ln>
            <a:noFill/>
          </a:ln>
        </p:spPr>
      </p:pic>
      <p:pic>
        <p:nvPicPr>
          <p:cNvPr id="11" name="Εικόνα 10">
            <a:extLst>
              <a:ext uri="{FF2B5EF4-FFF2-40B4-BE49-F238E27FC236}">
                <a16:creationId xmlns:a16="http://schemas.microsoft.com/office/drawing/2014/main" id="{1F5E592E-42EB-D1F0-B429-A9FD36681A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6216" y="5955133"/>
            <a:ext cx="632048" cy="707183"/>
          </a:xfrm>
          <a:prstGeom prst="rect">
            <a:avLst/>
          </a:prstGeom>
        </p:spPr>
      </p:pic>
      <p:pic>
        <p:nvPicPr>
          <p:cNvPr id="12" name="Picture 5" descr="C:\Users\Eleni\Desktop\YPEN_logo.png">
            <a:extLst>
              <a:ext uri="{FF2B5EF4-FFF2-40B4-BE49-F238E27FC236}">
                <a16:creationId xmlns:a16="http://schemas.microsoft.com/office/drawing/2014/main" id="{53FFCC6B-F9D9-30F8-911A-A2941BBE2F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5153" y="6062225"/>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Εικόνα 27">
            <a:extLst>
              <a:ext uri="{FF2B5EF4-FFF2-40B4-BE49-F238E27FC236}">
                <a16:creationId xmlns:a16="http://schemas.microsoft.com/office/drawing/2014/main" id="{EDA2AA47-F8D4-3EDF-C15D-D06D88F490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4508"/>
          <a:stretch>
            <a:fillRect/>
          </a:stretch>
        </p:blipFill>
        <p:spPr bwMode="auto">
          <a:xfrm>
            <a:off x="5076825" y="1724025"/>
            <a:ext cx="40259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Εικόνα 20">
            <a:extLst>
              <a:ext uri="{FF2B5EF4-FFF2-40B4-BE49-F238E27FC236}">
                <a16:creationId xmlns:a16="http://schemas.microsoft.com/office/drawing/2014/main" id="{23340949-F6E9-ECE6-2D8D-951C26D74F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9386"/>
          <a:stretch>
            <a:fillRect/>
          </a:stretch>
        </p:blipFill>
        <p:spPr bwMode="auto">
          <a:xfrm>
            <a:off x="5151438" y="3716338"/>
            <a:ext cx="4027487"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9" descr="A6a">
            <a:extLst>
              <a:ext uri="{FF2B5EF4-FFF2-40B4-BE49-F238E27FC236}">
                <a16:creationId xmlns:a16="http://schemas.microsoft.com/office/drawing/2014/main" id="{8CA82BEF-2F8F-8798-75B4-BCE28D6379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3" y="1484313"/>
            <a:ext cx="4392612"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4">
            <a:extLst>
              <a:ext uri="{FF2B5EF4-FFF2-40B4-BE49-F238E27FC236}">
                <a16:creationId xmlns:a16="http://schemas.microsoft.com/office/drawing/2014/main" id="{92748553-98F7-2E3D-101B-83ADA3FA6B6A}"/>
              </a:ext>
            </a:extLst>
          </p:cNvPr>
          <p:cNvSpPr>
            <a:spLocks noChangeArrowheads="1"/>
          </p:cNvSpPr>
          <p:nvPr/>
        </p:nvSpPr>
        <p:spPr bwMode="auto">
          <a:xfrm>
            <a:off x="100013" y="4475163"/>
            <a:ext cx="4976812"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1" i="0" u="none" strike="noStrike" kern="1200" cap="none" spc="0" normalizeH="0" baseline="0" noProof="0" dirty="0">
                <a:ln>
                  <a:noFill/>
                </a:ln>
                <a:solidFill>
                  <a:srgbClr val="FF3300"/>
                </a:solidFill>
                <a:effectLst/>
                <a:uLnTx/>
                <a:uFillTx/>
                <a:latin typeface="Calibri" panose="020F0502020204030204"/>
                <a:ea typeface="+mn-ea"/>
                <a:cs typeface="+mn-cs"/>
              </a:rPr>
              <a:t>Είναι το πρώτο επιδεικτικό έργο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το οποίο μπορεί να αποτελέσει </a:t>
            </a:r>
            <a:r>
              <a:rPr kumimoji="0" lang="el-GR" sz="1600" b="1" i="0" u="none" strike="noStrike" kern="1200" cap="none" spc="0" normalizeH="0" baseline="0" noProof="0" dirty="0">
                <a:ln>
                  <a:noFill/>
                </a:ln>
                <a:solidFill>
                  <a:srgbClr val="FF3300"/>
                </a:solidFill>
                <a:effectLst/>
                <a:uLnTx/>
                <a:uFillTx/>
                <a:latin typeface="Calibri" panose="020F0502020204030204"/>
                <a:ea typeface="+mn-ea"/>
                <a:cs typeface="+mn-cs"/>
              </a:rPr>
              <a:t>οδηγό για την ανάπτυξη εθνικού σχεδίου για τα κτίρια </a:t>
            </a:r>
            <a:r>
              <a:rPr kumimoji="0" lang="en-US" sz="1600" b="1" i="0" u="none" strike="noStrike" kern="1200" cap="none" spc="0" normalizeH="0" baseline="0" noProof="0" dirty="0">
                <a:ln>
                  <a:noFill/>
                </a:ln>
                <a:solidFill>
                  <a:srgbClr val="FF3300"/>
                </a:solidFill>
                <a:effectLst/>
                <a:uLnTx/>
                <a:uFillTx/>
                <a:latin typeface="Calibri" panose="020F0502020204030204"/>
                <a:ea typeface="+mn-ea"/>
                <a:cs typeface="+mn-cs"/>
              </a:rPr>
              <a:t>NZEB</a:t>
            </a:r>
            <a:r>
              <a:rPr kumimoji="0" lang="el-GR" sz="1600" b="0" i="0"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και να δώσει στοιχεία για πολιτικές και οικονομικά και άλλα μέτρα  για την προώθηση των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NZEB</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στην Ελλάδα (άρθρο 9 του ν. 4412, παρ. α., β. και γ).</a:t>
            </a:r>
          </a:p>
        </p:txBody>
      </p:sp>
      <p:pic>
        <p:nvPicPr>
          <p:cNvPr id="17415" name="Picture 1">
            <a:extLst>
              <a:ext uri="{FF2B5EF4-FFF2-40B4-BE49-F238E27FC236}">
                <a16:creationId xmlns:a16="http://schemas.microsoft.com/office/drawing/2014/main" id="{EB640979-C9D2-E288-1AEE-9EA657F3DA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3238" y="5927725"/>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6">
            <a:extLst>
              <a:ext uri="{FF2B5EF4-FFF2-40B4-BE49-F238E27FC236}">
                <a16:creationId xmlns:a16="http://schemas.microsoft.com/office/drawing/2014/main" id="{C829051A-BB40-070B-6321-2D36E57762C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7000" y="6045200"/>
            <a:ext cx="112395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A3AF496-0F4D-3168-0C47-0E29D9BE4E85}"/>
              </a:ext>
            </a:extLst>
          </p:cNvPr>
          <p:cNvSpPr txBox="1"/>
          <p:nvPr/>
        </p:nvSpPr>
        <p:spPr>
          <a:xfrm>
            <a:off x="21253" y="96143"/>
            <a:ext cx="8711103" cy="923330"/>
          </a:xfrm>
          <a:prstGeom prst="rect">
            <a:avLst/>
          </a:prstGeom>
          <a:noFill/>
        </p:spPr>
        <p:txBody>
          <a:bodyPr wrap="none" rtlCol="0">
            <a:spAutoFit/>
          </a:bodyPr>
          <a:lstStyle/>
          <a:p>
            <a:r>
              <a:rPr lang="el-GR" dirty="0"/>
              <a:t>Επίδειξη λύσεων για την επίτευξη Κτιρίων Σχεδόν Μηδενικής Ενεργειακής Κατανάλωσης</a:t>
            </a:r>
          </a:p>
          <a:p>
            <a:pPr marL="285750" indent="-285750">
              <a:buFont typeface="Arial" panose="020B0604020202020204" pitchFamily="34" charset="0"/>
              <a:buChar char="•"/>
            </a:pPr>
            <a:r>
              <a:rPr lang="el-GR" dirty="0"/>
              <a:t>Μείωση ενεργειακών απαιτήσεων κτιρίου</a:t>
            </a:r>
          </a:p>
          <a:p>
            <a:pPr marL="285750" indent="-285750">
              <a:buFont typeface="Arial" panose="020B0604020202020204" pitchFamily="34" charset="0"/>
              <a:buChar char="•"/>
            </a:pPr>
            <a:r>
              <a:rPr lang="el-GR" dirty="0"/>
              <a:t>Κάλυψη σχεδόν όλων των (μειωμένων) ενεργειακών αναγκών μέσω συστημάτων ΑΠΕ  </a:t>
            </a:r>
          </a:p>
        </p:txBody>
      </p:sp>
      <p:pic>
        <p:nvPicPr>
          <p:cNvPr id="11" name="Picture 8" descr="CRES_full_name_EL">
            <a:extLst>
              <a:ext uri="{FF2B5EF4-FFF2-40B4-BE49-F238E27FC236}">
                <a16:creationId xmlns:a16="http://schemas.microsoft.com/office/drawing/2014/main" id="{B92FA711-2907-FCC7-6297-6D2274961BC3}"/>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5051" y="6153417"/>
            <a:ext cx="2993898" cy="474128"/>
          </a:xfrm>
          <a:prstGeom prst="rect">
            <a:avLst/>
          </a:prstGeom>
          <a:noFill/>
          <a:ln>
            <a:noFill/>
          </a:ln>
        </p:spPr>
      </p:pic>
      <p:pic>
        <p:nvPicPr>
          <p:cNvPr id="15" name="Εικόνα 14">
            <a:extLst>
              <a:ext uri="{FF2B5EF4-FFF2-40B4-BE49-F238E27FC236}">
                <a16:creationId xmlns:a16="http://schemas.microsoft.com/office/drawing/2014/main" id="{6DEBA871-876A-A4C7-9EE3-772358D1D1A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54082" y="5955133"/>
            <a:ext cx="632048" cy="707183"/>
          </a:xfrm>
          <a:prstGeom prst="rect">
            <a:avLst/>
          </a:prstGeom>
        </p:spPr>
      </p:pic>
      <p:pic>
        <p:nvPicPr>
          <p:cNvPr id="16" name="Picture 5" descr="C:\Users\Eleni\Desktop\YPEN_logo.png">
            <a:extLst>
              <a:ext uri="{FF2B5EF4-FFF2-40B4-BE49-F238E27FC236}">
                <a16:creationId xmlns:a16="http://schemas.microsoft.com/office/drawing/2014/main" id="{53EAE665-7459-0EAE-677B-E709BF50FF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60882" y="6139502"/>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4">
            <a:extLst>
              <a:ext uri="{FF2B5EF4-FFF2-40B4-BE49-F238E27FC236}">
                <a16:creationId xmlns:a16="http://schemas.microsoft.com/office/drawing/2014/main" id="{E1855E8A-0D44-B31B-7C4F-76BA10F03A85}"/>
              </a:ext>
            </a:extLst>
          </p:cNvPr>
          <p:cNvSpPr>
            <a:spLocks noChangeArrowheads="1"/>
          </p:cNvSpPr>
          <p:nvPr/>
        </p:nvSpPr>
        <p:spPr bwMode="auto">
          <a:xfrm>
            <a:off x="157625" y="3554809"/>
            <a:ext cx="508635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Συμπερασματικά</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αφορά ένα πολύ μεγάλο ποσοστό του κτιριακού αποθέματος της χώρας, τόσο ως προς την </a:t>
            </a:r>
            <a:r>
              <a:rPr kumimoji="0" lang="el-GR" sz="1600" b="1" i="0" u="none" strike="noStrike" kern="1200" cap="none" spc="0" normalizeH="0" baseline="0" noProof="0" dirty="0">
                <a:ln>
                  <a:noFill/>
                </a:ln>
                <a:solidFill>
                  <a:srgbClr val="FF3300"/>
                </a:solidFill>
                <a:effectLst/>
                <a:uLnTx/>
                <a:uFillTx/>
                <a:latin typeface="Calibri" panose="020F0502020204030204"/>
                <a:ea typeface="+mn-ea"/>
                <a:cs typeface="+mn-cs"/>
              </a:rPr>
              <a:t>τυπολογία</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και τη χρήση όσο και ως προς το </a:t>
            </a:r>
            <a:r>
              <a:rPr kumimoji="0" lang="el-GR" sz="1600" b="1" i="0" u="none" strike="noStrike" kern="1200" cap="none" spc="0" normalizeH="0" baseline="0" noProof="0" dirty="0">
                <a:ln>
                  <a:noFill/>
                </a:ln>
                <a:solidFill>
                  <a:srgbClr val="FF3300"/>
                </a:solidFill>
                <a:effectLst/>
                <a:uLnTx/>
                <a:uFillTx/>
                <a:latin typeface="Calibri" panose="020F0502020204030204"/>
                <a:ea typeface="+mn-ea"/>
                <a:cs typeface="+mn-cs"/>
              </a:rPr>
              <a:t>οικονομικό επίπεδο των ιδιοκτητών (χαμηλού εισοδήματος)</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Αποτελεί οδηγό για </a:t>
            </a:r>
            <a:r>
              <a:rPr kumimoji="0" lang="el-GR" sz="1600" b="1" i="0" u="none" strike="noStrike" kern="1200" cap="none" spc="0" normalizeH="0" baseline="0" noProof="0" dirty="0" err="1">
                <a:ln>
                  <a:noFill/>
                </a:ln>
                <a:solidFill>
                  <a:prstClr val="black"/>
                </a:solidFill>
                <a:effectLst/>
                <a:uLnTx/>
                <a:uFillTx/>
                <a:latin typeface="Calibri" panose="020F0502020204030204"/>
                <a:ea typeface="+mn-ea"/>
                <a:cs typeface="+mn-cs"/>
              </a:rPr>
              <a:t>επαναληψιμότητα</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με πολύ </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μεγάλο ανταποδοτικό όφελος</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ως προς την εξοικονόμηση ενέργειας στα κτίρια της χώρας, την μείωση εκπομπών την επίτευξη </a:t>
            </a:r>
            <a:r>
              <a:rPr kumimoji="0" lang="el-GR" sz="1600" b="0" i="0" u="none" strike="noStrike" kern="1200" cap="none" spc="0" normalizeH="0" baseline="0" noProof="0" dirty="0" err="1">
                <a:ln>
                  <a:noFill/>
                </a:ln>
                <a:solidFill>
                  <a:prstClr val="black"/>
                </a:solidFill>
                <a:effectLst/>
                <a:uLnTx/>
                <a:uFillTx/>
                <a:latin typeface="Calibri" panose="020F0502020204030204"/>
                <a:ea typeface="+mn-ea"/>
                <a:cs typeface="+mn-cs"/>
              </a:rPr>
              <a:t>κτιρών</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NZEB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αλλά και την αντιμετώπιση της </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‘ενεργειακής φτώχειας’</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18435" name="Εικόνα 25">
            <a:extLst>
              <a:ext uri="{FF2B5EF4-FFF2-40B4-BE49-F238E27FC236}">
                <a16:creationId xmlns:a16="http://schemas.microsoft.com/office/drawing/2014/main" id="{8FA2946C-698A-2280-5897-FE15A3F193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57" t="16583" r="10474" b="6938"/>
          <a:stretch>
            <a:fillRect/>
          </a:stretch>
        </p:blipFill>
        <p:spPr bwMode="auto">
          <a:xfrm>
            <a:off x="5273987" y="2852936"/>
            <a:ext cx="3603625"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itle 1">
            <a:extLst>
              <a:ext uri="{FF2B5EF4-FFF2-40B4-BE49-F238E27FC236}">
                <a16:creationId xmlns:a16="http://schemas.microsoft.com/office/drawing/2014/main" id="{DD78E5E0-BB16-A5F5-AA16-4ADF478A3BD5}"/>
              </a:ext>
            </a:extLst>
          </p:cNvPr>
          <p:cNvSpPr txBox="1">
            <a:spLocks/>
          </p:cNvSpPr>
          <p:nvPr/>
        </p:nvSpPr>
        <p:spPr bwMode="white">
          <a:xfrm>
            <a:off x="107950" y="549275"/>
            <a:ext cx="7391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l-GR"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Πράσινη Πιλοτική Αστική Γειτονιά</a:t>
            </a:r>
            <a:r>
              <a:rPr kumimoji="0" lang="en-GB"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r>
              <a:rPr kumimoji="0" lang="el-GR"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Επαναληψιμότητα</a:t>
            </a:r>
            <a:endParaRPr kumimoji="0" lang="el-GR" altLang="el-GR" sz="14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18437" name="Picture 8" descr="IMG_2695">
            <a:extLst>
              <a:ext uri="{FF2B5EF4-FFF2-40B4-BE49-F238E27FC236}">
                <a16:creationId xmlns:a16="http://schemas.microsoft.com/office/drawing/2014/main" id="{17ABD7AA-AAC2-10D9-63F8-049EA094AB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943" r="7121" b="2705"/>
          <a:stretch>
            <a:fillRect/>
          </a:stretch>
        </p:blipFill>
        <p:spPr bwMode="auto">
          <a:xfrm>
            <a:off x="4860032" y="831056"/>
            <a:ext cx="352901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9" descr="A6a">
            <a:extLst>
              <a:ext uri="{FF2B5EF4-FFF2-40B4-BE49-F238E27FC236}">
                <a16:creationId xmlns:a16="http://schemas.microsoft.com/office/drawing/2014/main" id="{3E9A0D55-AC3C-C0D0-3588-D6F3AB72BF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18281"/>
            <a:ext cx="4149725"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1">
            <a:extLst>
              <a:ext uri="{FF2B5EF4-FFF2-40B4-BE49-F238E27FC236}">
                <a16:creationId xmlns:a16="http://schemas.microsoft.com/office/drawing/2014/main" id="{B05856B8-3EFB-2192-292B-E225D8FFC4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3238" y="5927725"/>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6">
            <a:extLst>
              <a:ext uri="{FF2B5EF4-FFF2-40B4-BE49-F238E27FC236}">
                <a16:creationId xmlns:a16="http://schemas.microsoft.com/office/drawing/2014/main" id="{4F2241E7-BEED-69E0-1733-8A24663AE08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288" y="6005300"/>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CRES_full_name_EL">
            <a:extLst>
              <a:ext uri="{FF2B5EF4-FFF2-40B4-BE49-F238E27FC236}">
                <a16:creationId xmlns:a16="http://schemas.microsoft.com/office/drawing/2014/main" id="{33FE6523-BC5D-C201-F9DF-34F896660D1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5051" y="6071660"/>
            <a:ext cx="2993898" cy="474128"/>
          </a:xfrm>
          <a:prstGeom prst="rect">
            <a:avLst/>
          </a:prstGeom>
          <a:noFill/>
          <a:ln>
            <a:noFill/>
          </a:ln>
        </p:spPr>
      </p:pic>
      <p:pic>
        <p:nvPicPr>
          <p:cNvPr id="13" name="Εικόνα 12">
            <a:extLst>
              <a:ext uri="{FF2B5EF4-FFF2-40B4-BE49-F238E27FC236}">
                <a16:creationId xmlns:a16="http://schemas.microsoft.com/office/drawing/2014/main" id="{FC38F8E4-F6F3-6BFF-9EF4-9697D4BBB2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60232" y="5955133"/>
            <a:ext cx="632048" cy="707183"/>
          </a:xfrm>
          <a:prstGeom prst="rect">
            <a:avLst/>
          </a:prstGeom>
        </p:spPr>
      </p:pic>
      <p:pic>
        <p:nvPicPr>
          <p:cNvPr id="14" name="Picture 5" descr="C:\Users\Eleni\Desktop\YPEN_logo.png">
            <a:extLst>
              <a:ext uri="{FF2B5EF4-FFF2-40B4-BE49-F238E27FC236}">
                <a16:creationId xmlns:a16="http://schemas.microsoft.com/office/drawing/2014/main" id="{64409074-BB12-F5E8-FEA5-875297B0A8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98991" y="6075045"/>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0E9772D-0901-690A-8267-23BE1A6B7BC5}"/>
              </a:ext>
            </a:extLst>
          </p:cNvPr>
          <p:cNvSpPr>
            <a:spLocks noGrp="1"/>
          </p:cNvSpPr>
          <p:nvPr>
            <p:ph type="title" idx="4294967295"/>
          </p:nvPr>
        </p:nvSpPr>
        <p:spPr>
          <a:xfrm>
            <a:off x="284386" y="1124744"/>
            <a:ext cx="7391400" cy="563562"/>
          </a:xfrm>
        </p:spPr>
        <p:txBody>
          <a:bodyPr>
            <a:normAutofit fontScale="90000"/>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l-GR" sz="2400" b="1" i="0" u="none" strike="noStrike" kern="1200" cap="none" spc="0" normalizeH="0" baseline="0" noProof="0" dirty="0">
                <a:ln>
                  <a:noFill/>
                </a:ln>
                <a:solidFill>
                  <a:srgbClr val="70AD47">
                    <a:lumMod val="75000"/>
                  </a:srgbClr>
                </a:solidFill>
                <a:effectLst/>
                <a:uLnTx/>
                <a:uFillTx/>
                <a:latin typeface="Calibri Light" panose="020F0302020204030204"/>
                <a:ea typeface="+mn-ea"/>
                <a:cs typeface="+mn-cs"/>
              </a:rPr>
              <a:t>Πράσινη Πιλοτική Γειτονιά στο Δήμο Αγίας Βαρβάρας</a:t>
            </a:r>
            <a:r>
              <a:rPr kumimoji="0" lang="el-GR" sz="2400" b="1" i="0" u="none" strike="noStrike" kern="1200" cap="none" spc="0" normalizeH="0" baseline="0" noProof="0" dirty="0">
                <a:ln>
                  <a:noFill/>
                </a:ln>
                <a:solidFill>
                  <a:prstClr val="black"/>
                </a:solidFill>
                <a:effectLst/>
                <a:uLnTx/>
                <a:uFillTx/>
                <a:latin typeface="Calibri" panose="020F0502020204030204"/>
                <a:ea typeface="+mn-ea"/>
                <a:cs typeface="+mn-cs"/>
              </a:rPr>
              <a:t> Κατασκευαστικό Έργο</a:t>
            </a: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Ενεργειακή Αναβάθμιση 4 πολυκατοικιών και του περιβάλλοντος χώρου</a:t>
            </a:r>
            <a:b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l-GR" sz="2400" b="1" i="0" u="none" strike="noStrike" kern="1200" cap="none" spc="0" normalizeH="0" baseline="0" noProof="0" dirty="0">
                <a:ln>
                  <a:noFill/>
                </a:ln>
                <a:solidFill>
                  <a:srgbClr val="70AD47">
                    <a:lumMod val="75000"/>
                  </a:srgbClr>
                </a:solidFill>
                <a:effectLst/>
                <a:uLnTx/>
                <a:uFillTx/>
                <a:latin typeface="Calibri Light" panose="020F0302020204030204"/>
                <a:ea typeface="+mn-ea"/>
                <a:cs typeface="+mn-cs"/>
              </a:rPr>
              <a:t/>
            </a:r>
            <a:br>
              <a:rPr kumimoji="0" lang="el-GR" sz="2400" b="1" i="0" u="none" strike="noStrike" kern="1200" cap="none" spc="0" normalizeH="0" baseline="0" noProof="0" dirty="0">
                <a:ln>
                  <a:noFill/>
                </a:ln>
                <a:solidFill>
                  <a:srgbClr val="70AD47">
                    <a:lumMod val="75000"/>
                  </a:srgbClr>
                </a:solidFill>
                <a:effectLst/>
                <a:uLnTx/>
                <a:uFillTx/>
                <a:latin typeface="Calibri Light" panose="020F0302020204030204"/>
                <a:ea typeface="+mn-ea"/>
                <a:cs typeface="+mn-cs"/>
              </a:rPr>
            </a:br>
            <a:r>
              <a:rPr lang="el-GR" sz="1400" b="1" dirty="0">
                <a:solidFill>
                  <a:schemeClr val="accent6">
                    <a:lumMod val="75000"/>
                  </a:schemeClr>
                </a:solidFill>
                <a:latin typeface="Calibri Light" panose="020F0302020204030204"/>
              </a:rPr>
              <a:t/>
            </a:r>
            <a:br>
              <a:rPr lang="el-GR" sz="1400" b="1" dirty="0">
                <a:solidFill>
                  <a:schemeClr val="accent6">
                    <a:lumMod val="75000"/>
                  </a:schemeClr>
                </a:solidFill>
                <a:latin typeface="Calibri Light" panose="020F0302020204030204"/>
              </a:rPr>
            </a:br>
            <a:endParaRPr lang="el-GR" altLang="el-GR" sz="1400" dirty="0">
              <a:latin typeface="Arial" panose="020B0604020202020204" pitchFamily="34" charset="0"/>
            </a:endParaRPr>
          </a:p>
        </p:txBody>
      </p:sp>
      <p:sp>
        <p:nvSpPr>
          <p:cNvPr id="2" name="Rectangle 1">
            <a:extLst>
              <a:ext uri="{FF2B5EF4-FFF2-40B4-BE49-F238E27FC236}">
                <a16:creationId xmlns:a16="http://schemas.microsoft.com/office/drawing/2014/main" id="{5C402834-FC13-3052-FC30-541DC4667555}"/>
              </a:ext>
            </a:extLst>
          </p:cNvPr>
          <p:cNvSpPr/>
          <p:nvPr/>
        </p:nvSpPr>
        <p:spPr>
          <a:xfrm>
            <a:off x="2231643" y="1196413"/>
            <a:ext cx="4572000" cy="338554"/>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0484" name="Picture 14">
            <a:extLst>
              <a:ext uri="{FF2B5EF4-FFF2-40B4-BE49-F238E27FC236}">
                <a16:creationId xmlns:a16="http://schemas.microsoft.com/office/drawing/2014/main" id="{53BE7B38-7B45-010B-554B-DBABA498FF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547239"/>
            <a:ext cx="3314700" cy="19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16" descr="ΣΙΦΝΟΥ">
            <a:extLst>
              <a:ext uri="{FF2B5EF4-FFF2-40B4-BE49-F238E27FC236}">
                <a16:creationId xmlns:a16="http://schemas.microsoft.com/office/drawing/2014/main" id="{C6132CE4-466E-D6FD-371E-E6F81D5904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836" t="40273" r="-121" b="1393"/>
          <a:stretch>
            <a:fillRect/>
          </a:stretch>
        </p:blipFill>
        <p:spPr bwMode="auto">
          <a:xfrm>
            <a:off x="611560" y="2420888"/>
            <a:ext cx="3517900" cy="19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2">
            <a:extLst>
              <a:ext uri="{FF2B5EF4-FFF2-40B4-BE49-F238E27FC236}">
                <a16:creationId xmlns:a16="http://schemas.microsoft.com/office/drawing/2014/main" id="{BB14A810-CCCE-6FB4-1492-FAE797D4FB7E}"/>
              </a:ext>
            </a:extLst>
          </p:cNvPr>
          <p:cNvSpPr>
            <a:spLocks noChangeArrowheads="1"/>
          </p:cNvSpPr>
          <p:nvPr/>
        </p:nvSpPr>
        <p:spPr bwMode="auto">
          <a:xfrm>
            <a:off x="1619672" y="4785513"/>
            <a:ext cx="655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l-GR"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hlinkClick r:id="rId4"/>
              </a:rPr>
              <a:t>https://www.youtube.com/watch?v=gG40JRaucLA</a:t>
            </a:r>
            <a:endParaRPr kumimoji="0" lang="el-GR" altLang="el-GR"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altLang="el-GR"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20488" name="Picture 1">
            <a:extLst>
              <a:ext uri="{FF2B5EF4-FFF2-40B4-BE49-F238E27FC236}">
                <a16:creationId xmlns:a16="http://schemas.microsoft.com/office/drawing/2014/main" id="{063AEFE7-B4DA-AEEC-72A8-9B6DA04369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8125" y="5958224"/>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6">
            <a:extLst>
              <a:ext uri="{FF2B5EF4-FFF2-40B4-BE49-F238E27FC236}">
                <a16:creationId xmlns:a16="http://schemas.microsoft.com/office/drawing/2014/main" id="{49C21D60-4DCA-89FD-8B24-969FAFB83C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4386" y="6017584"/>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CRES_full_name_EL">
            <a:extLst>
              <a:ext uri="{FF2B5EF4-FFF2-40B4-BE49-F238E27FC236}">
                <a16:creationId xmlns:a16="http://schemas.microsoft.com/office/drawing/2014/main" id="{CDB8D549-B5A8-C83F-9E08-93A6EBECBA3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28544" y="6032328"/>
            <a:ext cx="2993898" cy="474128"/>
          </a:xfrm>
          <a:prstGeom prst="rect">
            <a:avLst/>
          </a:prstGeom>
          <a:noFill/>
          <a:ln>
            <a:noFill/>
          </a:ln>
        </p:spPr>
      </p:pic>
      <p:pic>
        <p:nvPicPr>
          <p:cNvPr id="12" name="Εικόνα 11">
            <a:extLst>
              <a:ext uri="{FF2B5EF4-FFF2-40B4-BE49-F238E27FC236}">
                <a16:creationId xmlns:a16="http://schemas.microsoft.com/office/drawing/2014/main" id="{B76691D2-46E2-FBA0-8111-0896C5CED2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13" y="5936605"/>
            <a:ext cx="632048" cy="707183"/>
          </a:xfrm>
          <a:prstGeom prst="rect">
            <a:avLst/>
          </a:prstGeom>
        </p:spPr>
      </p:pic>
      <p:pic>
        <p:nvPicPr>
          <p:cNvPr id="13" name="Picture 5" descr="C:\Users\Eleni\Desktop\YPEN_logo.png">
            <a:extLst>
              <a:ext uri="{FF2B5EF4-FFF2-40B4-BE49-F238E27FC236}">
                <a16:creationId xmlns:a16="http://schemas.microsoft.com/office/drawing/2014/main" id="{F2A6E4A4-B08A-0055-4A3B-2A882306D8E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03392" y="6043695"/>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3">
            <a:extLst>
              <a:ext uri="{FF2B5EF4-FFF2-40B4-BE49-F238E27FC236}">
                <a16:creationId xmlns:a16="http://schemas.microsoft.com/office/drawing/2014/main" id="{ED4E2A56-28DA-DF42-028D-D73BB780E151}"/>
              </a:ext>
            </a:extLst>
          </p:cNvPr>
          <p:cNvSpPr txBox="1">
            <a:spLocks noGrp="1"/>
          </p:cNvSpPr>
          <p:nvPr/>
        </p:nvSpPr>
        <p:spPr bwMode="auto">
          <a:xfrm>
            <a:off x="4572000" y="6555521"/>
            <a:ext cx="411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altLang="el-GR" sz="10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22532" name="Rectangle 6">
            <a:extLst>
              <a:ext uri="{FF2B5EF4-FFF2-40B4-BE49-F238E27FC236}">
                <a16:creationId xmlns:a16="http://schemas.microsoft.com/office/drawing/2014/main" id="{D0F714E3-2C91-CE2D-64D0-CA881FC279E2}"/>
              </a:ext>
            </a:extLst>
          </p:cNvPr>
          <p:cNvSpPr>
            <a:spLocks noChangeArrowheads="1"/>
          </p:cNvSpPr>
          <p:nvPr/>
        </p:nvSpPr>
        <p:spPr bwMode="auto">
          <a:xfrm>
            <a:off x="320658" y="797720"/>
            <a:ext cx="5246687"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Εγκατάσταση κλειστού γεωθερμικού συστήματος με κατακόρυφους </a:t>
            </a:r>
            <a:r>
              <a:rPr kumimoji="0" lang="el-GR" sz="1600" b="0" i="0" u="none" strike="noStrike" kern="1200" cap="none" spc="0" normalizeH="0" baseline="0" noProof="0" dirty="0" err="1">
                <a:ln>
                  <a:noFill/>
                </a:ln>
                <a:solidFill>
                  <a:prstClr val="black"/>
                </a:solidFill>
                <a:effectLst/>
                <a:uLnTx/>
                <a:uFillTx/>
                <a:latin typeface="Calibri" panose="020F0502020204030204"/>
                <a:ea typeface="+mn-ea"/>
                <a:cs typeface="+mn-cs"/>
              </a:rPr>
              <a:t>γεωεναλλάκτες</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στον </a:t>
            </a:r>
            <a:r>
              <a:rPr kumimoji="0" lang="el-GR" sz="1600" b="0" i="0" u="none" strike="noStrike" kern="1200" cap="none" spc="0" normalizeH="0" baseline="0" noProof="0" dirty="0" err="1">
                <a:ln>
                  <a:noFill/>
                </a:ln>
                <a:solidFill>
                  <a:prstClr val="black"/>
                </a:solidFill>
                <a:effectLst/>
                <a:uLnTx/>
                <a:uFillTx/>
                <a:latin typeface="Calibri" panose="020F0502020204030204"/>
                <a:ea typeface="+mn-ea"/>
                <a:cs typeface="+mn-cs"/>
              </a:rPr>
              <a:t>αύλειο</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χώρο των κτηρίων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Εγκατάσταση γεωθερμικής αντλίας θερμότητας για θέρμανση-ψύξη σε κάθε κτήριο, σε μηχανοστάσια που θα διαμορφωθούν στα υπόγεια των κτηρίων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Κεντρικό σύστημα κλιματισμού με μονάδες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FCU</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fancoils</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ανά διαμέρισμα</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Τοποθέτηση ηλιακών συλλεκτών για παραγωγή ζεστού νερού χρήσης στα δώματα των κτηρίων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Εγκατάσταση </a:t>
            </a:r>
            <a:r>
              <a:rPr kumimoji="0" lang="el-GR" sz="1600" b="0" i="0" u="none" strike="noStrike" kern="1200" cap="none" spc="0" normalizeH="0" baseline="0" noProof="0" dirty="0" err="1">
                <a:ln>
                  <a:noFill/>
                </a:ln>
                <a:solidFill>
                  <a:prstClr val="black"/>
                </a:solidFill>
                <a:effectLst/>
                <a:uLnTx/>
                <a:uFillTx/>
                <a:latin typeface="Calibri" panose="020F0502020204030204"/>
                <a:ea typeface="+mn-ea"/>
                <a:cs typeface="+mn-cs"/>
              </a:rPr>
              <a:t>Φωτοβολταϊκών</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στα δώματα των κτηρίων</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για την εξυπηρέτηση των ηλεκτρικών φορτίων των ΓΑΘ </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Object 8">
            <a:extLst>
              <a:ext uri="{FF2B5EF4-FFF2-40B4-BE49-F238E27FC236}">
                <a16:creationId xmlns:a16="http://schemas.microsoft.com/office/drawing/2014/main" id="{5255C120-E2C8-F270-41EC-BB9A67EA3121}"/>
              </a:ext>
            </a:extLst>
          </p:cNvPr>
          <p:cNvGraphicFramePr>
            <a:graphicFrameLocks noChangeAspect="1"/>
          </p:cNvGraphicFramePr>
          <p:nvPr/>
        </p:nvGraphicFramePr>
        <p:xfrm>
          <a:off x="7092950" y="4854575"/>
          <a:ext cx="1439863" cy="1106488"/>
        </p:xfrm>
        <a:graphic>
          <a:graphicData uri="http://schemas.openxmlformats.org/presentationml/2006/ole">
            <mc:AlternateContent xmlns:mc="http://schemas.openxmlformats.org/markup-compatibility/2006">
              <mc:Choice xmlns:v="urn:schemas-microsoft-com:vml" Requires="v">
                <p:oleObj spid="_x0000_s1026" name="Document" r:id="rId3" imgW="2811780" imgH="2164080" progId="Word.Document.8">
                  <p:embed/>
                </p:oleObj>
              </mc:Choice>
              <mc:Fallback>
                <p:oleObj name="Document" r:id="rId3" imgW="2811780" imgH="2164080" progId="Word.Document.8">
                  <p:embed/>
                  <p:pic>
                    <p:nvPicPr>
                      <p:cNvPr id="2" name="Object 8">
                        <a:extLst>
                          <a:ext uri="{FF2B5EF4-FFF2-40B4-BE49-F238E27FC236}">
                            <a16:creationId xmlns:a16="http://schemas.microsoft.com/office/drawing/2014/main" id="{5255C120-E2C8-F270-41EC-BB9A67EA31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4854575"/>
                        <a:ext cx="1439863" cy="110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2533" name="Picture 9" descr="Photo-Pylaia-HP-3">
            <a:extLst>
              <a:ext uri="{FF2B5EF4-FFF2-40B4-BE49-F238E27FC236}">
                <a16:creationId xmlns:a16="http://schemas.microsoft.com/office/drawing/2014/main" id="{1FAE2FB4-B9E1-9E36-4751-2155A43B3A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2320" y="3461476"/>
            <a:ext cx="15843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10" descr="6">
            <a:extLst>
              <a:ext uri="{FF2B5EF4-FFF2-40B4-BE49-F238E27FC236}">
                <a16:creationId xmlns:a16="http://schemas.microsoft.com/office/drawing/2014/main" id="{D909C223-B240-8400-3B9F-D563BBCF6F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888" y="1173163"/>
            <a:ext cx="24479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4">
            <a:extLst>
              <a:ext uri="{FF2B5EF4-FFF2-40B4-BE49-F238E27FC236}">
                <a16:creationId xmlns:a16="http://schemas.microsoft.com/office/drawing/2014/main" id="{09792877-937B-C6B1-4765-2AFD18070A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4681" y="3071677"/>
            <a:ext cx="1903413" cy="142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6" name="Picture 12">
            <a:extLst>
              <a:ext uri="{FF2B5EF4-FFF2-40B4-BE49-F238E27FC236}">
                <a16:creationId xmlns:a16="http://schemas.microsoft.com/office/drawing/2014/main" id="{059BE8ED-0E0C-9BDB-D9EF-813B47F46A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 y="-226319"/>
            <a:ext cx="4492625"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6">
            <a:extLst>
              <a:ext uri="{FF2B5EF4-FFF2-40B4-BE49-F238E27FC236}">
                <a16:creationId xmlns:a16="http://schemas.microsoft.com/office/drawing/2014/main" id="{8BF7E8DB-4EC4-6244-682F-8148679331E8}"/>
              </a:ext>
            </a:extLst>
          </p:cNvPr>
          <p:cNvSpPr>
            <a:spLocks noChangeArrowheads="1"/>
          </p:cNvSpPr>
          <p:nvPr/>
        </p:nvSpPr>
        <p:spPr bwMode="auto">
          <a:xfrm>
            <a:off x="320658" y="4907757"/>
            <a:ext cx="6643688" cy="107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Εξειδικευμένες μετρήσεις για τον προσδιορισμό των συνθηκών (ποιότητα αέρα, συνθήκες θερμικής και οπτικής άνεσης, επίπεδα φωτεινότητας), ΠΡΙΝ και ΜΕΤΑ την κατασκευή του έργου σε διαμερίσματα του συγκροτήματος. </a:t>
            </a:r>
          </a:p>
        </p:txBody>
      </p:sp>
      <p:pic>
        <p:nvPicPr>
          <p:cNvPr id="22538" name="Picture 1">
            <a:extLst>
              <a:ext uri="{FF2B5EF4-FFF2-40B4-BE49-F238E27FC236}">
                <a16:creationId xmlns:a16="http://schemas.microsoft.com/office/drawing/2014/main" id="{92E8A1D9-411C-5AA8-C405-B38A92A3A91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75638" y="6080125"/>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6">
            <a:extLst>
              <a:ext uri="{FF2B5EF4-FFF2-40B4-BE49-F238E27FC236}">
                <a16:creationId xmlns:a16="http://schemas.microsoft.com/office/drawing/2014/main" id="{07F4F491-89C6-CD81-A5D8-4BDEA4C6012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7950" y="6116638"/>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F845197-99F9-EA8A-20AE-24A69299F48E}"/>
              </a:ext>
            </a:extLst>
          </p:cNvPr>
          <p:cNvSpPr txBox="1"/>
          <p:nvPr/>
        </p:nvSpPr>
        <p:spPr>
          <a:xfrm>
            <a:off x="467544" y="26254"/>
            <a:ext cx="6078844" cy="830997"/>
          </a:xfrm>
          <a:prstGeom prst="rect">
            <a:avLst/>
          </a:prstGeom>
          <a:noFill/>
        </p:spPr>
        <p:txBody>
          <a:bodyPr wrap="none" rtlCol="0">
            <a:spAutoFit/>
          </a:bodyPr>
          <a:lstStyle/>
          <a:p>
            <a:r>
              <a:rPr lang="el-GR" sz="2400" dirty="0">
                <a:solidFill>
                  <a:srgbClr val="C00000"/>
                </a:solidFill>
              </a:rPr>
              <a:t>Ενσωμάτωση  συστημάτων ΑΠΕ στα κτίρια της </a:t>
            </a:r>
          </a:p>
          <a:p>
            <a:r>
              <a:rPr lang="el-GR" sz="2400" dirty="0">
                <a:solidFill>
                  <a:srgbClr val="C00000"/>
                </a:solidFill>
              </a:rPr>
              <a:t>Πράσινης Γειτονιάς  </a:t>
            </a:r>
          </a:p>
        </p:txBody>
      </p:sp>
      <p:pic>
        <p:nvPicPr>
          <p:cNvPr id="14" name="Picture 8" descr="CRES_full_name_EL">
            <a:extLst>
              <a:ext uri="{FF2B5EF4-FFF2-40B4-BE49-F238E27FC236}">
                <a16:creationId xmlns:a16="http://schemas.microsoft.com/office/drawing/2014/main" id="{C72633D0-743E-B51A-D4EB-8166D3DC7C6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28292" y="6124549"/>
            <a:ext cx="2993898" cy="474128"/>
          </a:xfrm>
          <a:prstGeom prst="rect">
            <a:avLst/>
          </a:prstGeom>
          <a:noFill/>
          <a:ln>
            <a:noFill/>
          </a:ln>
        </p:spPr>
      </p:pic>
      <p:pic>
        <p:nvPicPr>
          <p:cNvPr id="16" name="Εικόνα 15">
            <a:extLst>
              <a:ext uri="{FF2B5EF4-FFF2-40B4-BE49-F238E27FC236}">
                <a16:creationId xmlns:a16="http://schemas.microsoft.com/office/drawing/2014/main" id="{F1453157-08B8-C16D-A7FB-2C3C65CFB2F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13182" y="5933483"/>
            <a:ext cx="632048" cy="707183"/>
          </a:xfrm>
          <a:prstGeom prst="rect">
            <a:avLst/>
          </a:prstGeom>
        </p:spPr>
      </p:pic>
      <p:pic>
        <p:nvPicPr>
          <p:cNvPr id="17" name="Picture 5" descr="C:\Users\Eleni\Desktop\YPEN_logo.png">
            <a:extLst>
              <a:ext uri="{FF2B5EF4-FFF2-40B4-BE49-F238E27FC236}">
                <a16:creationId xmlns:a16="http://schemas.microsoft.com/office/drawing/2014/main" id="{E07938E7-694E-B577-3437-085342781BC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0882" y="6139502"/>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1">
            <a:extLst>
              <a:ext uri="{FF2B5EF4-FFF2-40B4-BE49-F238E27FC236}">
                <a16:creationId xmlns:a16="http://schemas.microsoft.com/office/drawing/2014/main" id="{8D9F8794-F56E-6094-FDF5-87DFFAC4EA48}"/>
              </a:ext>
            </a:extLst>
          </p:cNvPr>
          <p:cNvSpPr>
            <a:spLocks noChangeArrowheads="1"/>
          </p:cNvSpPr>
          <p:nvPr/>
        </p:nvSpPr>
        <p:spPr bwMode="auto">
          <a:xfrm>
            <a:off x="107950" y="2530475"/>
            <a:ext cx="4029075" cy="2554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Τοποθέτηση </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εξωτερικής θερμομόνωσης</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στις όψεις και στα δώματα των κτηρίων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Υγρομόνωση υπογείων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Αντικατάσταση κουφωμάτων</a:t>
            </a:r>
          </a:p>
          <a:p>
            <a:pPr marL="285750" marR="0" lvl="0" indent="-28575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Προσθήκη </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εξωτερικών σκιάστρων</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 (σταθερών/</a:t>
            </a:r>
            <a:r>
              <a:rPr kumimoji="0" lang="el-GR" sz="1600" b="0" i="0" u="none" strike="noStrike" kern="1200" cap="none" spc="0" normalizeH="0" baseline="0" noProof="0" dirty="0" err="1">
                <a:ln>
                  <a:noFill/>
                </a:ln>
                <a:solidFill>
                  <a:prstClr val="black"/>
                </a:solidFill>
                <a:effectLst/>
                <a:uLnTx/>
                <a:uFillTx/>
                <a:latin typeface="Calibri" panose="020F0502020204030204"/>
                <a:ea typeface="+mn-ea"/>
                <a:cs typeface="+mn-cs"/>
              </a:rPr>
              <a:t>κινητώ</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ν) στα κουφώματα</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Ø"/>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Εικόνα 17">
            <a:extLst>
              <a:ext uri="{FF2B5EF4-FFF2-40B4-BE49-F238E27FC236}">
                <a16:creationId xmlns:a16="http://schemas.microsoft.com/office/drawing/2014/main" id="{94A31F7E-3F57-D92A-D420-D4ABFAC1D8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326"/>
          <a:stretch>
            <a:fillRect/>
          </a:stretch>
        </p:blipFill>
        <p:spPr bwMode="auto">
          <a:xfrm>
            <a:off x="4137025" y="2071688"/>
            <a:ext cx="4892675" cy="360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6">
            <a:extLst>
              <a:ext uri="{FF2B5EF4-FFF2-40B4-BE49-F238E27FC236}">
                <a16:creationId xmlns:a16="http://schemas.microsoft.com/office/drawing/2014/main" id="{94DFDE0F-BE34-B2D5-F991-B95830B407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476250"/>
            <a:ext cx="4492625"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9" name="Picture 1">
            <a:extLst>
              <a:ext uri="{FF2B5EF4-FFF2-40B4-BE49-F238E27FC236}">
                <a16:creationId xmlns:a16="http://schemas.microsoft.com/office/drawing/2014/main" id="{E5F5B75E-6568-221B-1DB1-D71886F5B1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1704" y="5939442"/>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a:extLst>
              <a:ext uri="{FF2B5EF4-FFF2-40B4-BE49-F238E27FC236}">
                <a16:creationId xmlns:a16="http://schemas.microsoft.com/office/drawing/2014/main" id="{432C8110-F498-10B6-550A-DC30C64E2C9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338" y="5975161"/>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08BD0DA-3747-8A04-2DDE-A64457A909A4}"/>
              </a:ext>
            </a:extLst>
          </p:cNvPr>
          <p:cNvSpPr txBox="1"/>
          <p:nvPr/>
        </p:nvSpPr>
        <p:spPr>
          <a:xfrm>
            <a:off x="287338" y="720990"/>
            <a:ext cx="8041560" cy="461665"/>
          </a:xfrm>
          <a:prstGeom prst="rect">
            <a:avLst/>
          </a:prstGeom>
          <a:noFill/>
        </p:spPr>
        <p:txBody>
          <a:bodyPr wrap="none" rtlCol="0">
            <a:spAutoFit/>
          </a:bodyPr>
          <a:lstStyle/>
          <a:p>
            <a:r>
              <a:rPr lang="el-GR" sz="2400" b="1" dirty="0">
                <a:solidFill>
                  <a:srgbClr val="C00000"/>
                </a:solidFill>
              </a:rPr>
              <a:t>Πράσινη γειτονιά</a:t>
            </a:r>
            <a:r>
              <a:rPr lang="en-US" sz="2400" b="1" dirty="0">
                <a:solidFill>
                  <a:srgbClr val="C00000"/>
                </a:solidFill>
              </a:rPr>
              <a:t>: </a:t>
            </a:r>
            <a:r>
              <a:rPr lang="el-GR" sz="2400" b="1" dirty="0">
                <a:solidFill>
                  <a:srgbClr val="C00000"/>
                </a:solidFill>
              </a:rPr>
              <a:t>επεμβάσεις μόνωσης στο κέλυφος κτιρίων </a:t>
            </a:r>
          </a:p>
        </p:txBody>
      </p:sp>
      <p:pic>
        <p:nvPicPr>
          <p:cNvPr id="9" name="Picture 8" descr="CRES_full_name_EL">
            <a:extLst>
              <a:ext uri="{FF2B5EF4-FFF2-40B4-BE49-F238E27FC236}">
                <a16:creationId xmlns:a16="http://schemas.microsoft.com/office/drawing/2014/main" id="{E3C1D0F8-847C-44F9-C68E-AEB5CE316AD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848" y="6083378"/>
            <a:ext cx="2993898" cy="474128"/>
          </a:xfrm>
          <a:prstGeom prst="rect">
            <a:avLst/>
          </a:prstGeom>
          <a:noFill/>
          <a:ln>
            <a:noFill/>
          </a:ln>
        </p:spPr>
      </p:pic>
      <p:pic>
        <p:nvPicPr>
          <p:cNvPr id="11" name="Εικόνα 10">
            <a:extLst>
              <a:ext uri="{FF2B5EF4-FFF2-40B4-BE49-F238E27FC236}">
                <a16:creationId xmlns:a16="http://schemas.microsoft.com/office/drawing/2014/main" id="{D119DEFE-C19D-A052-0B21-4E90AF40878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1349" y="5914603"/>
            <a:ext cx="632048" cy="707183"/>
          </a:xfrm>
          <a:prstGeom prst="rect">
            <a:avLst/>
          </a:prstGeom>
        </p:spPr>
      </p:pic>
      <p:pic>
        <p:nvPicPr>
          <p:cNvPr id="12" name="Picture 5" descr="C:\Users\Eleni\Desktop\YPEN_logo.png">
            <a:extLst>
              <a:ext uri="{FF2B5EF4-FFF2-40B4-BE49-F238E27FC236}">
                <a16:creationId xmlns:a16="http://schemas.microsoft.com/office/drawing/2014/main" id="{D5570339-02DE-364E-C65E-D34871DFC3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9267" y="6000483"/>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5F75FCBE-2A04-2328-FD66-0168D8403380}"/>
              </a:ext>
            </a:extLst>
          </p:cNvPr>
          <p:cNvSpPr>
            <a:spLocks noGrp="1"/>
          </p:cNvSpPr>
          <p:nvPr>
            <p:ph type="subTitle" idx="1"/>
          </p:nvPr>
        </p:nvSpPr>
        <p:spPr/>
        <p:txBody>
          <a:bodyPr/>
          <a:lstStyle/>
          <a:p>
            <a:r>
              <a:rPr lang="el-GR" dirty="0" err="1">
                <a:solidFill>
                  <a:srgbClr val="C00000"/>
                </a:solidFill>
              </a:rPr>
              <a:t>Αη</a:t>
            </a:r>
            <a:r>
              <a:rPr lang="el-GR" dirty="0">
                <a:solidFill>
                  <a:srgbClr val="C00000"/>
                </a:solidFill>
              </a:rPr>
              <a:t> </a:t>
            </a:r>
            <a:r>
              <a:rPr lang="el-GR" dirty="0" err="1">
                <a:solidFill>
                  <a:srgbClr val="C00000"/>
                </a:solidFill>
              </a:rPr>
              <a:t>Στράτης</a:t>
            </a:r>
            <a:r>
              <a:rPr lang="el-GR" dirty="0">
                <a:solidFill>
                  <a:srgbClr val="C00000"/>
                </a:solidFill>
              </a:rPr>
              <a:t> Πράσινο Νησί</a:t>
            </a:r>
            <a:r>
              <a:rPr lang="en-US" dirty="0">
                <a:solidFill>
                  <a:srgbClr val="C00000"/>
                </a:solidFill>
              </a:rPr>
              <a:t>: </a:t>
            </a:r>
            <a:r>
              <a:rPr lang="el-GR" dirty="0">
                <a:solidFill>
                  <a:srgbClr val="C00000"/>
                </a:solidFill>
              </a:rPr>
              <a:t>Γιατί</a:t>
            </a:r>
            <a:r>
              <a:rPr lang="en-US" dirty="0">
                <a:solidFill>
                  <a:srgbClr val="C00000"/>
                </a:solidFill>
              </a:rPr>
              <a:t>; </a:t>
            </a:r>
            <a:endParaRPr lang="el-GR" dirty="0">
              <a:solidFill>
                <a:srgbClr val="C00000"/>
              </a:solidFill>
            </a:endParaRPr>
          </a:p>
        </p:txBody>
      </p:sp>
      <p:pic>
        <p:nvPicPr>
          <p:cNvPr id="5" name="Picture 2" descr="D:\Desktop\ΠΡ. ΝΗΣΙ\AAA_ΥΛΟΠΟΙΗΣΗ\ΔΗΜΟΣΙΟΤΗΤΑ\logo\New folder\Final_Logotipo_Prasino_Nisi_new3.png">
            <a:extLst>
              <a:ext uri="{FF2B5EF4-FFF2-40B4-BE49-F238E27FC236}">
                <a16:creationId xmlns:a16="http://schemas.microsoft.com/office/drawing/2014/main" id="{E38787CF-DF83-654F-3E55-4FC0356509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2400" y="0"/>
            <a:ext cx="864096" cy="77165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B34736A-0EFB-94E6-6AA4-AB3CF851C01D}"/>
              </a:ext>
            </a:extLst>
          </p:cNvPr>
          <p:cNvSpPr txBox="1"/>
          <p:nvPr/>
        </p:nvSpPr>
        <p:spPr>
          <a:xfrm>
            <a:off x="227376" y="980728"/>
            <a:ext cx="8424936" cy="2215991"/>
          </a:xfrm>
          <a:prstGeom prst="rect">
            <a:avLst/>
          </a:prstGeom>
          <a:noFill/>
        </p:spPr>
        <p:txBody>
          <a:bodyPr wrap="square" rtlCol="0">
            <a:spAutoFit/>
          </a:bodyPr>
          <a:lstStyle/>
          <a:p>
            <a:r>
              <a:rPr lang="el-GR" sz="2000" dirty="0">
                <a:solidFill>
                  <a:schemeClr val="accent6">
                    <a:lumMod val="75000"/>
                  </a:schemeClr>
                </a:solidFill>
              </a:rPr>
              <a:t>Τα νησιά της χώρας μας αλλά και της υπόλοιπης ΕΕ αντιμετωπίζουν κοινές προκλήσεις όσον αφορά στο υψηλό ενεργειακό κόστος, τις αυξημένες τοπικές εκπομπές CO2, την ασφάλεια του εφοδιασμού και τη σταθερότητα του συστήματος</a:t>
            </a:r>
          </a:p>
          <a:p>
            <a:r>
              <a:rPr lang="el-GR" sz="2000" dirty="0">
                <a:solidFill>
                  <a:schemeClr val="accent6">
                    <a:lumMod val="75000"/>
                  </a:schemeClr>
                </a:solidFill>
              </a:rPr>
              <a:t>Παρά το υψηλό δυναμικό των ΑΠΕ,  η πράσινη μετάβαση των νησιών εξελίσσεται με αργά βήματα. Εξάρτηση από ορυκτά καύσιμα</a:t>
            </a:r>
          </a:p>
          <a:p>
            <a:endParaRPr lang="el-GR" dirty="0"/>
          </a:p>
        </p:txBody>
      </p:sp>
      <p:sp>
        <p:nvSpPr>
          <p:cNvPr id="8" name="Θέση περιεχομένου 2">
            <a:extLst>
              <a:ext uri="{FF2B5EF4-FFF2-40B4-BE49-F238E27FC236}">
                <a16:creationId xmlns:a16="http://schemas.microsoft.com/office/drawing/2014/main" id="{4496F0E2-73C7-9F88-B953-A946EC717BFF}"/>
              </a:ext>
            </a:extLst>
          </p:cNvPr>
          <p:cNvSpPr txBox="1">
            <a:spLocks/>
          </p:cNvSpPr>
          <p:nvPr/>
        </p:nvSpPr>
        <p:spPr>
          <a:xfrm>
            <a:off x="96443" y="2996952"/>
            <a:ext cx="8686801" cy="4191000"/>
          </a:xfrm>
          <a:prstGeom prst="rect">
            <a:avLst/>
          </a:prstGeom>
          <a:noFill/>
          <a:ln w="19050">
            <a:noFill/>
          </a:ln>
        </p:spPr>
        <p:txBody>
          <a:bodyPr vert="horz" lIns="91440" tIns="45720" rIns="91440" bIns="45720" rtlCol="0" anchor="ctr">
            <a:normAutofit/>
          </a:bodyPr>
          <a:lstStyle>
            <a:lvl1pPr marL="0" indent="0" algn="r" defTabSz="914400" rtl="0" eaLnBrk="1" latinLnBrk="0" hangingPunct="1">
              <a:spcBef>
                <a:spcPct val="20000"/>
              </a:spcBef>
              <a:buClr>
                <a:schemeClr val="tx2"/>
              </a:buClr>
              <a:buFont typeface="Wingdings" charset="2"/>
              <a:buNone/>
              <a:defRPr sz="2800" b="1" kern="1200">
                <a:solidFill>
                  <a:schemeClr val="tx1"/>
                </a:solidFill>
                <a:latin typeface="+mn-lt"/>
                <a:ea typeface="+mn-ea"/>
                <a:cs typeface="+mn-cs"/>
              </a:defRPr>
            </a:lvl1pPr>
            <a:lvl2pPr marL="457200" indent="0" algn="ctr" defTabSz="914400" rtl="0" eaLnBrk="1" latinLnBrk="0" hangingPunct="1">
              <a:spcBef>
                <a:spcPct val="20000"/>
              </a:spcBef>
              <a:buClr>
                <a:schemeClr val="tx2"/>
              </a:buClr>
              <a:buFont typeface="Wingdings" charset="2"/>
              <a:buNone/>
              <a:defRPr sz="1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tx2"/>
              </a:buClr>
              <a:buFont typeface="Wingdings" charset="2"/>
              <a:buNone/>
              <a:defRPr sz="16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tx2"/>
              </a:buClr>
              <a:buFont typeface="Wingdings" charset="2"/>
              <a:buNone/>
              <a:defRPr sz="14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tx2"/>
              </a:buClr>
              <a:buFont typeface="Wingdings" charset="2"/>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9pPr>
          </a:lstStyle>
          <a:p>
            <a:pPr lvl="1" algn="l">
              <a:lnSpc>
                <a:spcPct val="120000"/>
              </a:lnSpc>
            </a:pPr>
            <a:r>
              <a:rPr lang="el-GR" b="0" dirty="0">
                <a:solidFill>
                  <a:srgbClr val="C00000"/>
                </a:solidFill>
              </a:rPr>
              <a:t>ΠΡΟΒΛΗΜΑΤΑ ΝΗΣΙΩΝ </a:t>
            </a:r>
          </a:p>
          <a:p>
            <a:pPr marL="457200" indent="-457200" algn="l">
              <a:buFont typeface="Arial" panose="020B0604020202020204" pitchFamily="34" charset="0"/>
              <a:buChar char="•"/>
            </a:pPr>
            <a:r>
              <a:rPr lang="el-GR" sz="1800" b="0" dirty="0"/>
              <a:t>Κάλυψη ενεργειακών αναγκών από </a:t>
            </a:r>
            <a:r>
              <a:rPr lang="el-GR" sz="1800" b="0" dirty="0" err="1"/>
              <a:t>ρυπογόνες</a:t>
            </a:r>
            <a:r>
              <a:rPr lang="el-GR" sz="1800" b="0" dirty="0"/>
              <a:t> πηγές ενέργειας (πετρέλαιο)</a:t>
            </a:r>
          </a:p>
          <a:p>
            <a:pPr marL="457200" indent="-457200" algn="l">
              <a:buFont typeface="Arial" panose="020B0604020202020204" pitchFamily="34" charset="0"/>
              <a:buChar char="•"/>
            </a:pPr>
            <a:r>
              <a:rPr lang="el-GR" sz="1800" b="0" dirty="0" err="1"/>
              <a:t>Υπερδιαστασιολογημένα</a:t>
            </a:r>
            <a:r>
              <a:rPr lang="el-GR" sz="1800" b="0" dirty="0"/>
              <a:t> έργα προκειμένου να καλύψουν τις αυξημένες ανάγκες ζήτησης κυρίως κατά την τουριστική περίοδο  </a:t>
            </a:r>
          </a:p>
          <a:p>
            <a:pPr marL="457200" indent="-457200" algn="l">
              <a:buFont typeface="Arial" panose="020B0604020202020204" pitchFamily="34" charset="0"/>
              <a:buChar char="•"/>
            </a:pPr>
            <a:r>
              <a:rPr lang="el-GR" sz="1800" b="0" dirty="0"/>
              <a:t>Υψηλό κόστος παραγωγής ενέργειας</a:t>
            </a:r>
          </a:p>
          <a:p>
            <a:pPr lvl="1" algn="l">
              <a:lnSpc>
                <a:spcPct val="120000"/>
              </a:lnSpc>
            </a:pPr>
            <a:r>
              <a:rPr lang="el-GR" b="0" dirty="0"/>
              <a:t>ΠΡΟΟΠΤΙΚΕΣ ΝΗΣΙΩΝ </a:t>
            </a:r>
          </a:p>
          <a:p>
            <a:pPr marL="457200" indent="-457200" algn="l">
              <a:lnSpc>
                <a:spcPct val="110000"/>
              </a:lnSpc>
              <a:buFont typeface="Arial" panose="020B0604020202020204" pitchFamily="34" charset="0"/>
              <a:buChar char="•"/>
            </a:pPr>
            <a:r>
              <a:rPr lang="el-GR" sz="1800" b="0" dirty="0"/>
              <a:t>Δυνατότητες να αποτελέσουν τόπους ενεργειακής καινοτομίας, όπου η εκμετάλλευση των Ανανεώσιμων Πηγών Ενέργειας (ΑΠΕ) θα αποτελέσει μια αξιόπιστη επιλογή για την κάλυψη των ενεργειακών αναγκών τους. </a:t>
            </a:r>
          </a:p>
          <a:p>
            <a:pPr algn="l">
              <a:lnSpc>
                <a:spcPct val="120000"/>
              </a:lnSpc>
            </a:pPr>
            <a:endParaRPr lang="el-GR" b="0" dirty="0"/>
          </a:p>
          <a:p>
            <a:pPr marL="45720"/>
            <a:endParaRPr lang="en-US" dirty="0"/>
          </a:p>
        </p:txBody>
      </p:sp>
    </p:spTree>
    <p:extLst>
      <p:ext uri="{BB962C8B-B14F-4D97-AF65-F5344CB8AC3E}">
        <p14:creationId xmlns:p14="http://schemas.microsoft.com/office/powerpoint/2010/main" val="25493552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AFDC7E"/>
        </a:solidFill>
        <a:effectLst/>
      </p:bgPr>
    </p:bg>
    <p:spTree>
      <p:nvGrpSpPr>
        <p:cNvPr id="1" name=""/>
        <p:cNvGrpSpPr/>
        <p:nvPr/>
      </p:nvGrpSpPr>
      <p:grpSpPr>
        <a:xfrm>
          <a:off x="0" y="0"/>
          <a:ext cx="0" cy="0"/>
          <a:chOff x="0" y="0"/>
          <a:chExt cx="0" cy="0"/>
        </a:xfrm>
      </p:grpSpPr>
      <p:pic>
        <p:nvPicPr>
          <p:cNvPr id="23555" name="Εικόνα 11">
            <a:extLst>
              <a:ext uri="{FF2B5EF4-FFF2-40B4-BE49-F238E27FC236}">
                <a16:creationId xmlns:a16="http://schemas.microsoft.com/office/drawing/2014/main" id="{E05CED73-69FE-E061-7E54-169D317AA0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904" t="-2" b="63731"/>
          <a:stretch>
            <a:fillRect/>
          </a:stretch>
        </p:blipFill>
        <p:spPr bwMode="auto">
          <a:xfrm>
            <a:off x="371475" y="1528763"/>
            <a:ext cx="59817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Εικόνα 11">
            <a:extLst>
              <a:ext uri="{FF2B5EF4-FFF2-40B4-BE49-F238E27FC236}">
                <a16:creationId xmlns:a16="http://schemas.microsoft.com/office/drawing/2014/main" id="{E0CAE20E-7D2F-0F92-158F-D8147E005D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906" t="68135" r="3976" b="3294"/>
          <a:stretch>
            <a:fillRect/>
          </a:stretch>
        </p:blipFill>
        <p:spPr bwMode="auto">
          <a:xfrm>
            <a:off x="312738" y="3790950"/>
            <a:ext cx="567690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8">
            <a:extLst>
              <a:ext uri="{FF2B5EF4-FFF2-40B4-BE49-F238E27FC236}">
                <a16:creationId xmlns:a16="http://schemas.microsoft.com/office/drawing/2014/main" id="{74731121-B7C0-2D20-8DB3-B414F3C794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476250"/>
            <a:ext cx="4492625"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1">
            <a:extLst>
              <a:ext uri="{FF2B5EF4-FFF2-40B4-BE49-F238E27FC236}">
                <a16:creationId xmlns:a16="http://schemas.microsoft.com/office/drawing/2014/main" id="{72946F21-F56D-DB9F-C15A-D8FA693F62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8384" y="5912649"/>
            <a:ext cx="814388"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6">
            <a:extLst>
              <a:ext uri="{FF2B5EF4-FFF2-40B4-BE49-F238E27FC236}">
                <a16:creationId xmlns:a16="http://schemas.microsoft.com/office/drawing/2014/main" id="{899FAF20-D104-FF36-C55E-6B13B8671C4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938" y="5964238"/>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IMG_2697">
            <a:extLst>
              <a:ext uri="{FF2B5EF4-FFF2-40B4-BE49-F238E27FC236}">
                <a16:creationId xmlns:a16="http://schemas.microsoft.com/office/drawing/2014/main" id="{FF6AE0F6-9CDA-FC47-DADE-26B47F4450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t="18517" r="1584" b="2757"/>
          <a:stretch>
            <a:fillRect/>
          </a:stretch>
        </p:blipFill>
        <p:spPr bwMode="auto">
          <a:xfrm>
            <a:off x="6353175" y="2348880"/>
            <a:ext cx="2339752" cy="2339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CRES_full_name_EL">
            <a:extLst>
              <a:ext uri="{FF2B5EF4-FFF2-40B4-BE49-F238E27FC236}">
                <a16:creationId xmlns:a16="http://schemas.microsoft.com/office/drawing/2014/main" id="{443423AB-3C75-3E3C-4380-E83ED918F0A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8685" y="6055791"/>
            <a:ext cx="2993898" cy="474128"/>
          </a:xfrm>
          <a:prstGeom prst="rect">
            <a:avLst/>
          </a:prstGeom>
          <a:noFill/>
          <a:ln>
            <a:noFill/>
          </a:ln>
        </p:spPr>
      </p:pic>
      <p:pic>
        <p:nvPicPr>
          <p:cNvPr id="12" name="Εικόνα 11">
            <a:extLst>
              <a:ext uri="{FF2B5EF4-FFF2-40B4-BE49-F238E27FC236}">
                <a16:creationId xmlns:a16="http://schemas.microsoft.com/office/drawing/2014/main" id="{44A35291-EA00-1122-A0AB-B9F405D6A6B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66915" y="5894552"/>
            <a:ext cx="632048" cy="707183"/>
          </a:xfrm>
          <a:prstGeom prst="rect">
            <a:avLst/>
          </a:prstGeom>
        </p:spPr>
      </p:pic>
      <p:pic>
        <p:nvPicPr>
          <p:cNvPr id="13" name="Picture 5" descr="C:\Users\Eleni\Desktop\YPEN_logo.png">
            <a:extLst>
              <a:ext uri="{FF2B5EF4-FFF2-40B4-BE49-F238E27FC236}">
                <a16:creationId xmlns:a16="http://schemas.microsoft.com/office/drawing/2014/main" id="{D24FE0BB-8AD8-25AD-99A7-1928E3BCB99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0485" y="6025144"/>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129EAC9-79E3-4165-A271-107383F06631}"/>
              </a:ext>
            </a:extLst>
          </p:cNvPr>
          <p:cNvSpPr>
            <a:spLocks noChangeArrowheads="1"/>
          </p:cNvSpPr>
          <p:nvPr/>
        </p:nvSpPr>
        <p:spPr bwMode="auto">
          <a:xfrm>
            <a:off x="244846" y="1409327"/>
            <a:ext cx="250691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endParaRPr lang="el-GR" sz="1400" dirty="0">
              <a:latin typeface="Arial" charset="0"/>
            </a:endParaRPr>
          </a:p>
          <a:p>
            <a:pPr marL="285750" indent="-285750" eaLnBrk="1" hangingPunct="1">
              <a:buFont typeface="Arial" panose="020B0604020202020204" pitchFamily="34" charset="0"/>
              <a:buChar char="•"/>
              <a:defRPr/>
            </a:pPr>
            <a:r>
              <a:rPr lang="el-GR" sz="1600" i="1" dirty="0">
                <a:latin typeface="Arial" charset="0"/>
              </a:rPr>
              <a:t>Επίστρωση με τσιμεντοκονίαμα</a:t>
            </a:r>
          </a:p>
          <a:p>
            <a:pPr marL="285750" indent="-285750" eaLnBrk="1" hangingPunct="1">
              <a:buFont typeface="Arial" panose="020B0604020202020204" pitchFamily="34" charset="0"/>
              <a:buChar char="•"/>
              <a:defRPr/>
            </a:pPr>
            <a:r>
              <a:rPr lang="el-GR" sz="1600" i="1" dirty="0">
                <a:latin typeface="Arial" charset="0"/>
              </a:rPr>
              <a:t>Μεμβράνη από </a:t>
            </a:r>
            <a:r>
              <a:rPr lang="el-GR" sz="1600" i="1" dirty="0" err="1">
                <a:latin typeface="Arial" charset="0"/>
              </a:rPr>
              <a:t>ασφαλτοπροπυλένιο</a:t>
            </a:r>
            <a:endParaRPr lang="el-GR" sz="1600" i="1" dirty="0">
              <a:latin typeface="Arial" charset="0"/>
            </a:endParaRPr>
          </a:p>
          <a:p>
            <a:pPr marL="285750" indent="-285750" eaLnBrk="1" hangingPunct="1">
              <a:buFont typeface="Arial" panose="020B0604020202020204" pitchFamily="34" charset="0"/>
              <a:buChar char="•"/>
              <a:defRPr/>
            </a:pPr>
            <a:r>
              <a:rPr lang="el-GR" sz="1600" i="1" dirty="0" err="1">
                <a:latin typeface="Arial" charset="0"/>
              </a:rPr>
              <a:t>Γεωύφασμα</a:t>
            </a:r>
            <a:r>
              <a:rPr lang="el-GR" sz="1600" i="1" dirty="0">
                <a:latin typeface="Arial" charset="0"/>
              </a:rPr>
              <a:t> </a:t>
            </a:r>
          </a:p>
          <a:p>
            <a:pPr marL="285750" indent="-285750" eaLnBrk="1" hangingPunct="1">
              <a:buFont typeface="Arial" panose="020B0604020202020204" pitchFamily="34" charset="0"/>
              <a:buChar char="•"/>
              <a:defRPr/>
            </a:pPr>
            <a:r>
              <a:rPr lang="el-GR" sz="1600" i="1" dirty="0" err="1">
                <a:latin typeface="Arial" charset="0"/>
              </a:rPr>
              <a:t>Εξηλασμένη</a:t>
            </a:r>
            <a:r>
              <a:rPr lang="el-GR" sz="1600" i="1" dirty="0">
                <a:latin typeface="Arial" charset="0"/>
              </a:rPr>
              <a:t> πολυστερίνη </a:t>
            </a:r>
          </a:p>
        </p:txBody>
      </p:sp>
      <p:pic>
        <p:nvPicPr>
          <p:cNvPr id="27651" name="Picture 3">
            <a:extLst>
              <a:ext uri="{FF2B5EF4-FFF2-40B4-BE49-F238E27FC236}">
                <a16:creationId xmlns:a16="http://schemas.microsoft.com/office/drawing/2014/main" id="{0AEED387-ABC4-543F-89D4-5425A16B245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809189"/>
            <a:ext cx="170815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a:extLst>
              <a:ext uri="{FF2B5EF4-FFF2-40B4-BE49-F238E27FC236}">
                <a16:creationId xmlns:a16="http://schemas.microsoft.com/office/drawing/2014/main" id="{A8B13584-56A9-DFA6-169B-4C4FEFEE6B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4409" y="3356992"/>
            <a:ext cx="2759075"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a:extLst>
              <a:ext uri="{FF2B5EF4-FFF2-40B4-BE49-F238E27FC236}">
                <a16:creationId xmlns:a16="http://schemas.microsoft.com/office/drawing/2014/main" id="{52A18501-CF66-AD1A-284E-98643A20C8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777875"/>
            <a:ext cx="3036887"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a:extLst>
              <a:ext uri="{FF2B5EF4-FFF2-40B4-BE49-F238E27FC236}">
                <a16:creationId xmlns:a16="http://schemas.microsoft.com/office/drawing/2014/main" id="{F37782F0-4175-3F07-5579-3A6415C9814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3253010"/>
            <a:ext cx="3036887"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9DA4451-32FB-57C5-BD68-D9199E3E7FEF}"/>
              </a:ext>
            </a:extLst>
          </p:cNvPr>
          <p:cNvSpPr txBox="1"/>
          <p:nvPr/>
        </p:nvSpPr>
        <p:spPr>
          <a:xfrm>
            <a:off x="323528" y="177621"/>
            <a:ext cx="6696744" cy="830997"/>
          </a:xfrm>
          <a:prstGeom prst="rect">
            <a:avLst/>
          </a:prstGeom>
          <a:noFill/>
        </p:spPr>
        <p:txBody>
          <a:bodyPr wrap="square" rtlCol="0">
            <a:spAutoFit/>
          </a:bodyPr>
          <a:lstStyle/>
          <a:p>
            <a:pPr eaLnBrk="1" hangingPunct="1">
              <a:defRPr/>
            </a:pPr>
            <a:r>
              <a:rPr lang="el-GR" sz="2400" b="1" dirty="0">
                <a:solidFill>
                  <a:schemeClr val="accent6">
                    <a:lumMod val="75000"/>
                  </a:schemeClr>
                </a:solidFill>
                <a:latin typeface="Arial" charset="0"/>
              </a:rPr>
              <a:t>Πράσινη Γειτονιά, κατασκευαστικό έργο</a:t>
            </a:r>
            <a:r>
              <a:rPr lang="en-US" sz="2400" b="1" dirty="0">
                <a:solidFill>
                  <a:schemeClr val="accent6">
                    <a:lumMod val="75000"/>
                  </a:schemeClr>
                </a:solidFill>
                <a:latin typeface="Arial" charset="0"/>
              </a:rPr>
              <a:t>: </a:t>
            </a:r>
            <a:r>
              <a:rPr lang="el-GR" sz="2400" b="1" dirty="0">
                <a:solidFill>
                  <a:schemeClr val="accent6">
                    <a:lumMod val="75000"/>
                  </a:schemeClr>
                </a:solidFill>
                <a:latin typeface="Arial" charset="0"/>
              </a:rPr>
              <a:t>εργασίες μόνωσης</a:t>
            </a:r>
          </a:p>
        </p:txBody>
      </p:sp>
      <p:pic>
        <p:nvPicPr>
          <p:cNvPr id="9" name="Picture 8" descr="CRES_full_name_EL">
            <a:extLst>
              <a:ext uri="{FF2B5EF4-FFF2-40B4-BE49-F238E27FC236}">
                <a16:creationId xmlns:a16="http://schemas.microsoft.com/office/drawing/2014/main" id="{2A06C99D-4CAA-83EA-8FAC-955F0210889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7864" y="5971109"/>
            <a:ext cx="2993898" cy="474128"/>
          </a:xfrm>
          <a:prstGeom prst="rect">
            <a:avLst/>
          </a:prstGeom>
          <a:noFill/>
          <a:ln>
            <a:noFill/>
          </a:ln>
        </p:spPr>
      </p:pic>
      <p:pic>
        <p:nvPicPr>
          <p:cNvPr id="11" name="Picture 1">
            <a:extLst>
              <a:ext uri="{FF2B5EF4-FFF2-40B4-BE49-F238E27FC236}">
                <a16:creationId xmlns:a16="http://schemas.microsoft.com/office/drawing/2014/main" id="{4108B95B-8313-6DB1-1D96-B7E6D1A8A58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34954" y="5826814"/>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a:extLst>
              <a:ext uri="{FF2B5EF4-FFF2-40B4-BE49-F238E27FC236}">
                <a16:creationId xmlns:a16="http://schemas.microsoft.com/office/drawing/2014/main" id="{3637BE3E-642A-6188-8CF9-1FEF47C5906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3528" y="5872687"/>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Εικόνα 12">
            <a:extLst>
              <a:ext uri="{FF2B5EF4-FFF2-40B4-BE49-F238E27FC236}">
                <a16:creationId xmlns:a16="http://schemas.microsoft.com/office/drawing/2014/main" id="{FB921DD3-3D14-6523-E562-FD1E2B6C576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01907" y="5826814"/>
            <a:ext cx="632048" cy="707183"/>
          </a:xfrm>
          <a:prstGeom prst="rect">
            <a:avLst/>
          </a:prstGeom>
        </p:spPr>
      </p:pic>
      <p:pic>
        <p:nvPicPr>
          <p:cNvPr id="14" name="Picture 5" descr="C:\Users\Eleni\Desktop\YPEN_logo.png">
            <a:extLst>
              <a:ext uri="{FF2B5EF4-FFF2-40B4-BE49-F238E27FC236}">
                <a16:creationId xmlns:a16="http://schemas.microsoft.com/office/drawing/2014/main" id="{876B91B4-9186-7AE2-1FE6-9FF73B765AE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20849" y="5872687"/>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69C7A0-1D96-0A77-EEA4-5BF211280FCB}"/>
              </a:ext>
            </a:extLst>
          </p:cNvPr>
          <p:cNvSpPr/>
          <p:nvPr/>
        </p:nvSpPr>
        <p:spPr>
          <a:xfrm>
            <a:off x="328612" y="1027398"/>
            <a:ext cx="8486775" cy="4519186"/>
          </a:xfrm>
          <a:prstGeom prst="rect">
            <a:avLst/>
          </a:prstGeom>
        </p:spPr>
        <p:txBody>
          <a:bodyPr>
            <a:spAutoFit/>
          </a:bodyPr>
          <a:lstStyle/>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Συντελεστής </a:t>
            </a:r>
            <a:r>
              <a:rPr lang="el-GR" sz="1600" dirty="0" err="1">
                <a:latin typeface="Arial" charset="0"/>
              </a:rPr>
              <a:t>θερμοπερατότητας</a:t>
            </a:r>
            <a:r>
              <a:rPr lang="el-GR" sz="1600" dirty="0">
                <a:latin typeface="Arial" charset="0"/>
              </a:rPr>
              <a:t> για την εξωτερική τοιχοποιία όχι μεγαλύτερος από 0.22</a:t>
            </a:r>
            <a:r>
              <a:rPr lang="en-US" sz="1600" dirty="0">
                <a:latin typeface="Arial" charset="0"/>
              </a:rPr>
              <a:t>W</a:t>
            </a:r>
            <a:r>
              <a:rPr lang="el-GR" sz="1600" dirty="0">
                <a:latin typeface="Arial" charset="0"/>
              </a:rPr>
              <a:t>/</a:t>
            </a:r>
            <a:r>
              <a:rPr lang="en-US" sz="1600" dirty="0">
                <a:latin typeface="Arial" charset="0"/>
              </a:rPr>
              <a:t>m</a:t>
            </a:r>
            <a:r>
              <a:rPr lang="el-GR" sz="1600" dirty="0">
                <a:latin typeface="Arial" charset="0"/>
              </a:rPr>
              <a:t>2</a:t>
            </a:r>
            <a:r>
              <a:rPr lang="en-US" sz="1600" dirty="0">
                <a:latin typeface="Arial" charset="0"/>
              </a:rPr>
              <a:t>K</a:t>
            </a:r>
            <a:r>
              <a:rPr lang="el-GR" sz="1600" dirty="0">
                <a:latin typeface="Arial" charset="0"/>
              </a:rPr>
              <a:t>.</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Συντελεστής </a:t>
            </a:r>
            <a:r>
              <a:rPr lang="el-GR" sz="1600" dirty="0" err="1">
                <a:latin typeface="Arial" charset="0"/>
              </a:rPr>
              <a:t>θερμοπερατότητας</a:t>
            </a:r>
            <a:r>
              <a:rPr lang="el-GR" sz="1600" dirty="0">
                <a:latin typeface="Arial" charset="0"/>
              </a:rPr>
              <a:t> για τον φέροντα οργανισμό όχι μεγαλύτερος από 0.23</a:t>
            </a:r>
            <a:r>
              <a:rPr lang="en-US" sz="1600" dirty="0">
                <a:latin typeface="Arial" charset="0"/>
              </a:rPr>
              <a:t>W</a:t>
            </a:r>
            <a:r>
              <a:rPr lang="el-GR" sz="1600" dirty="0">
                <a:latin typeface="Arial" charset="0"/>
              </a:rPr>
              <a:t>/</a:t>
            </a:r>
            <a:r>
              <a:rPr lang="en-US" sz="1600" dirty="0">
                <a:latin typeface="Arial" charset="0"/>
              </a:rPr>
              <a:t>m</a:t>
            </a:r>
            <a:r>
              <a:rPr lang="el-GR" sz="1600" dirty="0">
                <a:latin typeface="Arial" charset="0"/>
              </a:rPr>
              <a:t>2</a:t>
            </a:r>
            <a:r>
              <a:rPr lang="en-US" sz="1600" dirty="0">
                <a:latin typeface="Arial" charset="0"/>
              </a:rPr>
              <a:t>K</a:t>
            </a:r>
            <a:r>
              <a:rPr lang="el-GR" sz="1600" dirty="0">
                <a:latin typeface="Arial" charset="0"/>
              </a:rPr>
              <a:t>.</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Συντελεστής </a:t>
            </a:r>
            <a:r>
              <a:rPr lang="el-GR" sz="1600" dirty="0" err="1">
                <a:latin typeface="Arial" charset="0"/>
              </a:rPr>
              <a:t>θερμοπερατότητας</a:t>
            </a:r>
            <a:r>
              <a:rPr lang="el-GR" sz="1600" dirty="0">
                <a:latin typeface="Arial" charset="0"/>
              </a:rPr>
              <a:t> για την οροφή όχι μεγαλύτερος από 0.23</a:t>
            </a:r>
            <a:r>
              <a:rPr lang="en-US" sz="1600" dirty="0">
                <a:latin typeface="Arial" charset="0"/>
              </a:rPr>
              <a:t>W</a:t>
            </a:r>
            <a:r>
              <a:rPr lang="el-GR" sz="1600" dirty="0">
                <a:latin typeface="Arial" charset="0"/>
              </a:rPr>
              <a:t>/</a:t>
            </a:r>
            <a:r>
              <a:rPr lang="en-US" sz="1600" dirty="0">
                <a:latin typeface="Arial" charset="0"/>
              </a:rPr>
              <a:t>m</a:t>
            </a:r>
            <a:r>
              <a:rPr lang="el-GR" sz="1600" dirty="0">
                <a:latin typeface="Arial" charset="0"/>
              </a:rPr>
              <a:t>2</a:t>
            </a:r>
            <a:r>
              <a:rPr lang="en-US" sz="1600" dirty="0">
                <a:latin typeface="Arial" charset="0"/>
              </a:rPr>
              <a:t>K</a:t>
            </a:r>
            <a:r>
              <a:rPr lang="el-GR" sz="1600" dirty="0">
                <a:latin typeface="Arial" charset="0"/>
              </a:rPr>
              <a:t>.</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Δήλωση συμμόρφωσης υλικών </a:t>
            </a:r>
            <a:r>
              <a:rPr lang="en-US" sz="1600" dirty="0">
                <a:latin typeface="Arial" charset="0"/>
              </a:rPr>
              <a:t>CE</a:t>
            </a:r>
            <a:r>
              <a:rPr lang="el-GR" sz="1600" dirty="0">
                <a:latin typeface="Arial" charset="0"/>
              </a:rPr>
              <a:t> και πιστοποιητικά δοκιμών (</a:t>
            </a:r>
            <a:r>
              <a:rPr lang="en-US" sz="1600" dirty="0">
                <a:latin typeface="Arial" charset="0"/>
              </a:rPr>
              <a:t>I</a:t>
            </a:r>
            <a:r>
              <a:rPr lang="el-GR" sz="1600" dirty="0">
                <a:latin typeface="Arial" charset="0"/>
              </a:rPr>
              <a:t>.</a:t>
            </a:r>
            <a:r>
              <a:rPr lang="en-US" sz="1600" dirty="0">
                <a:latin typeface="Arial" charset="0"/>
              </a:rPr>
              <a:t>T</a:t>
            </a:r>
            <a:r>
              <a:rPr lang="el-GR" sz="1600" dirty="0">
                <a:latin typeface="Arial" charset="0"/>
              </a:rPr>
              <a:t>.</a:t>
            </a:r>
            <a:r>
              <a:rPr lang="en-US" sz="1600" dirty="0">
                <a:latin typeface="Arial" charset="0"/>
              </a:rPr>
              <a:t>T reports</a:t>
            </a:r>
            <a:r>
              <a:rPr lang="el-GR" sz="1600" dirty="0">
                <a:latin typeface="Arial" charset="0"/>
              </a:rPr>
              <a:t>).</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Όλα τα θερμομονωτικά υλικά που θα χρησιμοποιηθούν στα πλαίσια των παρεμβάσεων πρέπει να εναρμονίζονται με τον κανονισμό 305/2011 του Ευρωπαϊκού Κοινοβουλίου και του Συμβουλίου, της 9ης Μαρτίου 2011, για τη θέσπιση εναρμονισμένων όρων εμπορίας προϊόντων του τομέα των δομικών κατασκευών.</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Πιστοποίηση </a:t>
            </a:r>
            <a:r>
              <a:rPr lang="en-US" sz="1600" dirty="0">
                <a:latin typeface="Arial" charset="0"/>
              </a:rPr>
              <a:t>REACH</a:t>
            </a:r>
            <a:r>
              <a:rPr lang="el-GR" sz="1600" dirty="0">
                <a:latin typeface="Arial" charset="0"/>
              </a:rPr>
              <a:t> για αφρώδη μονωτικά. </a:t>
            </a:r>
          </a:p>
          <a:p>
            <a:pPr marL="342900" indent="-342900" algn="just" eaLnBrk="1" hangingPunct="1">
              <a:lnSpc>
                <a:spcPct val="150000"/>
              </a:lnSpc>
              <a:spcAft>
                <a:spcPts val="0"/>
              </a:spcAft>
              <a:buFont typeface="Symbol" panose="05050102010706020507" pitchFamily="18" charset="2"/>
              <a:buChar char=""/>
              <a:defRPr/>
            </a:pPr>
            <a:r>
              <a:rPr lang="el-GR" sz="1600" dirty="0">
                <a:latin typeface="Arial" charset="0"/>
              </a:rPr>
              <a:t>Πιστοποίηση </a:t>
            </a:r>
            <a:r>
              <a:rPr lang="en-US" sz="1600" dirty="0">
                <a:latin typeface="Arial" charset="0"/>
              </a:rPr>
              <a:t>EUCEB</a:t>
            </a:r>
            <a:r>
              <a:rPr lang="el-GR" sz="1600" dirty="0">
                <a:latin typeface="Arial" charset="0"/>
              </a:rPr>
              <a:t> για ινώδη μονωτικά (</a:t>
            </a:r>
            <a:r>
              <a:rPr lang="el-GR" sz="1600" dirty="0" err="1">
                <a:latin typeface="Arial" charset="0"/>
              </a:rPr>
              <a:t>βιοδιαλυτότητα</a:t>
            </a:r>
            <a:r>
              <a:rPr lang="el-GR" sz="1600" dirty="0">
                <a:latin typeface="Arial" charset="0"/>
              </a:rPr>
              <a:t> υλικών</a:t>
            </a:r>
            <a:r>
              <a:rPr lang="el-GR" dirty="0">
                <a:latin typeface="Arial" charset="0"/>
              </a:rPr>
              <a:t>).</a:t>
            </a:r>
          </a:p>
        </p:txBody>
      </p:sp>
      <p:sp>
        <p:nvSpPr>
          <p:cNvPr id="3" name="TextBox 2">
            <a:extLst>
              <a:ext uri="{FF2B5EF4-FFF2-40B4-BE49-F238E27FC236}">
                <a16:creationId xmlns:a16="http://schemas.microsoft.com/office/drawing/2014/main" id="{276E011C-683C-4682-E6D0-CB34C25BDF83}"/>
              </a:ext>
            </a:extLst>
          </p:cNvPr>
          <p:cNvSpPr txBox="1"/>
          <p:nvPr/>
        </p:nvSpPr>
        <p:spPr>
          <a:xfrm>
            <a:off x="581688" y="298639"/>
            <a:ext cx="4716356" cy="577850"/>
          </a:xfrm>
          <a:prstGeom prst="rect">
            <a:avLst/>
          </a:prstGeom>
          <a:noFill/>
        </p:spPr>
        <p:txBody>
          <a:bodyPr wrap="none" rtlCol="0">
            <a:spAutoFit/>
          </a:bodyPr>
          <a:lstStyle/>
          <a:p>
            <a:pPr algn="just" eaLnBrk="1" hangingPunct="1">
              <a:lnSpc>
                <a:spcPct val="150000"/>
              </a:lnSpc>
              <a:spcAft>
                <a:spcPts val="0"/>
              </a:spcAft>
              <a:defRPr/>
            </a:pPr>
            <a:r>
              <a:rPr lang="el-GR" sz="2400" b="1" dirty="0">
                <a:solidFill>
                  <a:schemeClr val="accent6">
                    <a:lumMod val="75000"/>
                  </a:schemeClr>
                </a:solidFill>
                <a:latin typeface="Arial" charset="0"/>
              </a:rPr>
              <a:t>Προδιαγραφές Θερμομόνωσης</a:t>
            </a:r>
          </a:p>
        </p:txBody>
      </p:sp>
      <p:pic>
        <p:nvPicPr>
          <p:cNvPr id="5" name="Picture 8" descr="CRES_full_name_EL">
            <a:extLst>
              <a:ext uri="{FF2B5EF4-FFF2-40B4-BE49-F238E27FC236}">
                <a16:creationId xmlns:a16="http://schemas.microsoft.com/office/drawing/2014/main" id="{7D19C7C6-4AD5-88FF-0B9F-1BDF9356124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1726" y="5935770"/>
            <a:ext cx="2993898" cy="474128"/>
          </a:xfrm>
          <a:prstGeom prst="rect">
            <a:avLst/>
          </a:prstGeom>
          <a:noFill/>
          <a:ln>
            <a:noFill/>
          </a:ln>
        </p:spPr>
      </p:pic>
      <p:pic>
        <p:nvPicPr>
          <p:cNvPr id="6" name="Picture 6">
            <a:extLst>
              <a:ext uri="{FF2B5EF4-FFF2-40B4-BE49-F238E27FC236}">
                <a16:creationId xmlns:a16="http://schemas.microsoft.com/office/drawing/2014/main" id="{A2918F1F-0E8B-50D8-F81D-F738B7F9922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877272"/>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C:\Users\Eleni\Desktop\YPEN_logo.png">
            <a:extLst>
              <a:ext uri="{FF2B5EF4-FFF2-40B4-BE49-F238E27FC236}">
                <a16:creationId xmlns:a16="http://schemas.microsoft.com/office/drawing/2014/main" id="{E7115699-7F29-3E11-844A-808D788356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5877272"/>
            <a:ext cx="1392202" cy="63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59DB883C-F782-6E49-700B-98FBA866AA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4368" y="5841553"/>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Εικόνα 8">
            <a:extLst>
              <a:ext uri="{FF2B5EF4-FFF2-40B4-BE49-F238E27FC236}">
                <a16:creationId xmlns:a16="http://schemas.microsoft.com/office/drawing/2014/main" id="{6D2789E7-C39A-A5A9-E181-9C96CD499D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88224" y="5816631"/>
            <a:ext cx="632048" cy="707183"/>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a:extLst>
              <a:ext uri="{FF2B5EF4-FFF2-40B4-BE49-F238E27FC236}">
                <a16:creationId xmlns:a16="http://schemas.microsoft.com/office/drawing/2014/main" id="{360C8BE7-676D-30E4-E44E-AE4DB7CCC420}"/>
              </a:ext>
            </a:extLst>
          </p:cNvPr>
          <p:cNvSpPr>
            <a:spLocks noChangeArrowheads="1"/>
          </p:cNvSpPr>
          <p:nvPr/>
        </p:nvSpPr>
        <p:spPr bwMode="auto">
          <a:xfrm>
            <a:off x="667275" y="153828"/>
            <a:ext cx="8064896"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eaLnBrk="1" hangingPunct="1">
              <a:spcBef>
                <a:spcPct val="0"/>
              </a:spcBef>
              <a:buClrTx/>
              <a:buFontTx/>
              <a:buNone/>
            </a:pPr>
            <a:r>
              <a:rPr lang="el-GR" altLang="el-GR" dirty="0">
                <a:solidFill>
                  <a:schemeClr val="accent6">
                    <a:lumMod val="75000"/>
                  </a:schemeClr>
                </a:solidFill>
                <a:latin typeface="Arial" panose="020B0604020202020204" pitchFamily="34" charset="0"/>
              </a:rPr>
              <a:t>Πράσινη γειτονιά, κατασκευαστικό έργο </a:t>
            </a:r>
            <a:r>
              <a:rPr lang="en-US" altLang="el-GR" dirty="0">
                <a:solidFill>
                  <a:schemeClr val="accent6">
                    <a:lumMod val="75000"/>
                  </a:schemeClr>
                </a:solidFill>
                <a:latin typeface="Arial" panose="020B0604020202020204" pitchFamily="34" charset="0"/>
              </a:rPr>
              <a:t>: </a:t>
            </a:r>
            <a:r>
              <a:rPr lang="el-GR" altLang="el-GR" dirty="0">
                <a:solidFill>
                  <a:schemeClr val="accent6">
                    <a:lumMod val="75000"/>
                  </a:schemeClr>
                </a:solidFill>
                <a:latin typeface="Arial" panose="020B0604020202020204" pitchFamily="34" charset="0"/>
              </a:rPr>
              <a:t>αντικατάσταση κουφωμάτων</a:t>
            </a:r>
          </a:p>
          <a:p>
            <a:pPr eaLnBrk="1" hangingPunct="1">
              <a:spcBef>
                <a:spcPct val="0"/>
              </a:spcBef>
              <a:buClrTx/>
              <a:buFontTx/>
              <a:buNone/>
            </a:pPr>
            <a:endParaRPr lang="el-GR" altLang="el-GR" dirty="0">
              <a:solidFill>
                <a:srgbClr val="C00000"/>
              </a:solidFill>
              <a:latin typeface="Arial" panose="020B0604020202020204" pitchFamily="34" charset="0"/>
            </a:endParaRPr>
          </a:p>
          <a:p>
            <a:pPr eaLnBrk="1" hangingPunct="1">
              <a:spcBef>
                <a:spcPct val="0"/>
              </a:spcBef>
              <a:buClrTx/>
              <a:buFontTx/>
              <a:buNone/>
            </a:pPr>
            <a:endParaRPr lang="el-GR" altLang="el-GR" sz="1400" b="0" dirty="0">
              <a:latin typeface="Arial" panose="020B0604020202020204" pitchFamily="34" charset="0"/>
            </a:endParaRPr>
          </a:p>
        </p:txBody>
      </p:sp>
      <p:pic>
        <p:nvPicPr>
          <p:cNvPr id="29699" name="Picture 3">
            <a:extLst>
              <a:ext uri="{FF2B5EF4-FFF2-40B4-BE49-F238E27FC236}">
                <a16:creationId xmlns:a16="http://schemas.microsoft.com/office/drawing/2014/main" id="{AD3BFEE8-F72D-37DE-4247-D5064A54D53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70204" y="2060848"/>
            <a:ext cx="2459037"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a:extLst>
              <a:ext uri="{FF2B5EF4-FFF2-40B4-BE49-F238E27FC236}">
                <a16:creationId xmlns:a16="http://schemas.microsoft.com/office/drawing/2014/main" id="{2E159479-6686-B6B1-A7BE-A7BB1F95A6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5561" y="1844824"/>
            <a:ext cx="2771775"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a:extLst>
              <a:ext uri="{FF2B5EF4-FFF2-40B4-BE49-F238E27FC236}">
                <a16:creationId xmlns:a16="http://schemas.microsoft.com/office/drawing/2014/main" id="{A4FFFBF7-8635-B710-EB14-3137737EB71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2974" y="1366879"/>
            <a:ext cx="208597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CRES_full_name_EL">
            <a:extLst>
              <a:ext uri="{FF2B5EF4-FFF2-40B4-BE49-F238E27FC236}">
                <a16:creationId xmlns:a16="http://schemas.microsoft.com/office/drawing/2014/main" id="{84AE053A-4551-191F-079F-68ACB95BAAB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95449" y="5980046"/>
            <a:ext cx="2993898" cy="474128"/>
          </a:xfrm>
          <a:prstGeom prst="rect">
            <a:avLst/>
          </a:prstGeom>
          <a:noFill/>
          <a:ln>
            <a:noFill/>
          </a:ln>
        </p:spPr>
      </p:pic>
      <p:pic>
        <p:nvPicPr>
          <p:cNvPr id="7" name="Picture 1">
            <a:extLst>
              <a:ext uri="{FF2B5EF4-FFF2-40B4-BE49-F238E27FC236}">
                <a16:creationId xmlns:a16="http://schemas.microsoft.com/office/drawing/2014/main" id="{1B730BDE-8E16-DA1B-2207-93ACD11C30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4368" y="5949280"/>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a:extLst>
              <a:ext uri="{FF2B5EF4-FFF2-40B4-BE49-F238E27FC236}">
                <a16:creationId xmlns:a16="http://schemas.microsoft.com/office/drawing/2014/main" id="{D9694D57-E0BB-B126-A6EA-6BE5A2B620C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005" y="5871829"/>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C:\Users\Eleni\Desktop\YPEN_logo.png">
            <a:extLst>
              <a:ext uri="{FF2B5EF4-FFF2-40B4-BE49-F238E27FC236}">
                <a16:creationId xmlns:a16="http://schemas.microsoft.com/office/drawing/2014/main" id="{CC6455FB-6752-1646-6658-1BC5F43E1D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672" y="5989913"/>
            <a:ext cx="1147822" cy="52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9">
            <a:extLst>
              <a:ext uri="{FF2B5EF4-FFF2-40B4-BE49-F238E27FC236}">
                <a16:creationId xmlns:a16="http://schemas.microsoft.com/office/drawing/2014/main" id="{0E7574F4-F241-E1B9-1413-28A1CF7A19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56175" y="5819681"/>
            <a:ext cx="632048" cy="707183"/>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02B8E0-C02C-5E77-50DF-D2FB792ADCC3}"/>
              </a:ext>
            </a:extLst>
          </p:cNvPr>
          <p:cNvSpPr/>
          <p:nvPr/>
        </p:nvSpPr>
        <p:spPr>
          <a:xfrm>
            <a:off x="133968" y="907444"/>
            <a:ext cx="8578850" cy="4619854"/>
          </a:xfrm>
          <a:prstGeom prst="rect">
            <a:avLst/>
          </a:prstGeom>
        </p:spPr>
        <p:txBody>
          <a:bodyPr>
            <a:spAutoFit/>
          </a:bodyPr>
          <a:lstStyle/>
          <a:p>
            <a:pPr marL="342900" indent="-342900" algn="just" eaLnBrk="1" hangingPunct="1">
              <a:lnSpc>
                <a:spcPct val="150000"/>
              </a:lnSpc>
              <a:spcAft>
                <a:spcPts val="0"/>
              </a:spcAft>
              <a:buFont typeface="Symbol" panose="05050102010706020507" pitchFamily="18" charset="2"/>
              <a:buChar char=""/>
              <a:defRPr/>
            </a:pPr>
            <a:r>
              <a:rPr lang="el-GR" dirty="0" err="1"/>
              <a:t>Θερμοδιακοπτόμενα</a:t>
            </a:r>
            <a:r>
              <a:rPr lang="el-GR" dirty="0"/>
              <a:t> πλαίσια υαλοστασίου</a:t>
            </a:r>
            <a:r>
              <a:rPr lang="en-US" dirty="0"/>
              <a:t>.</a:t>
            </a:r>
            <a:endParaRPr lang="el-GR" dirty="0"/>
          </a:p>
          <a:p>
            <a:pPr marL="342900" indent="-342900" algn="just" eaLnBrk="1" hangingPunct="1">
              <a:lnSpc>
                <a:spcPct val="150000"/>
              </a:lnSpc>
              <a:spcAft>
                <a:spcPts val="0"/>
              </a:spcAft>
              <a:buFont typeface="Symbol" panose="05050102010706020507" pitchFamily="18" charset="2"/>
              <a:buChar char=""/>
              <a:defRPr/>
            </a:pPr>
            <a:r>
              <a:rPr lang="el-GR" dirty="0"/>
              <a:t>Οι συντελεστές </a:t>
            </a:r>
            <a:r>
              <a:rPr lang="el-GR" dirty="0" err="1"/>
              <a:t>θερμοπερατότητας</a:t>
            </a:r>
            <a:r>
              <a:rPr lang="el-GR" dirty="0"/>
              <a:t> των κουφωμάτων έχουν μικρές διαφορές ανάλογα με την διάσταση τους (περίμετρο πλαισίου και εμβαδόν υαλοπίνακα). Ο συντελεστής </a:t>
            </a:r>
            <a:r>
              <a:rPr lang="el-GR" dirty="0" err="1"/>
              <a:t>θερμοπερατότητας</a:t>
            </a:r>
            <a:r>
              <a:rPr lang="el-GR" dirty="0"/>
              <a:t> του υαλοστασίου να είναι όχι μεγαλύτερος από </a:t>
            </a:r>
            <a:r>
              <a:rPr lang="el-GR" dirty="0" err="1"/>
              <a:t>Ug</a:t>
            </a:r>
            <a:r>
              <a:rPr lang="el-GR" dirty="0"/>
              <a:t>=1.10W/m</a:t>
            </a:r>
            <a:r>
              <a:rPr lang="el-GR" baseline="30000" dirty="0"/>
              <a:t>2</a:t>
            </a:r>
            <a:r>
              <a:rPr lang="el-GR" dirty="0"/>
              <a:t>K και ο συντελεστής των πλαισίων να είναι όχι μεγαλύτερος από </a:t>
            </a:r>
            <a:r>
              <a:rPr lang="el-GR" dirty="0" err="1"/>
              <a:t>Uf</a:t>
            </a:r>
            <a:r>
              <a:rPr lang="el-GR" dirty="0"/>
              <a:t>=2.8W/m</a:t>
            </a:r>
            <a:r>
              <a:rPr lang="el-GR" baseline="30000" dirty="0"/>
              <a:t>2</a:t>
            </a:r>
            <a:r>
              <a:rPr lang="el-GR" dirty="0"/>
              <a:t>K. </a:t>
            </a:r>
          </a:p>
          <a:p>
            <a:pPr marL="342900" indent="-342900" algn="just" eaLnBrk="1" hangingPunct="1">
              <a:lnSpc>
                <a:spcPct val="150000"/>
              </a:lnSpc>
              <a:spcAft>
                <a:spcPts val="0"/>
              </a:spcAft>
              <a:buFont typeface="Symbol" panose="05050102010706020507" pitchFamily="18" charset="2"/>
              <a:buChar char=""/>
              <a:defRPr/>
            </a:pPr>
            <a:r>
              <a:rPr lang="el-GR" dirty="0"/>
              <a:t>Ο συντελεστής ηλιακών κερδών g του υαλοπίνακα να είναι όχι μεγαλύτερος από 0.42.</a:t>
            </a:r>
          </a:p>
          <a:p>
            <a:pPr marL="342900" indent="-342900" algn="just" eaLnBrk="1" hangingPunct="1">
              <a:lnSpc>
                <a:spcPct val="150000"/>
              </a:lnSpc>
              <a:spcAft>
                <a:spcPts val="0"/>
              </a:spcAft>
              <a:buFont typeface="Symbol" panose="05050102010706020507" pitchFamily="18" charset="2"/>
              <a:buChar char=""/>
              <a:defRPr/>
            </a:pPr>
            <a:r>
              <a:rPr lang="el-GR" dirty="0"/>
              <a:t>Επίστρωση χαμηλής εκπομπής στον εξωτερικό υαλοπίνακα. Με την επίστρωση αυτή πρέπει να επιτυγχάνεται ο επιθυμητός συντελεστής </a:t>
            </a:r>
            <a:r>
              <a:rPr lang="el-GR" dirty="0" err="1"/>
              <a:t>θερμοπερατότητας</a:t>
            </a:r>
            <a:r>
              <a:rPr lang="el-GR" dirty="0"/>
              <a:t> και ο συντελεστής g του παραθύρου. </a:t>
            </a:r>
          </a:p>
          <a:p>
            <a:pPr marL="342900" indent="-342900" algn="just" eaLnBrk="1" hangingPunct="1">
              <a:lnSpc>
                <a:spcPct val="150000"/>
              </a:lnSpc>
              <a:spcAft>
                <a:spcPts val="0"/>
              </a:spcAft>
              <a:buFont typeface="Symbol" panose="05050102010706020507" pitchFamily="18" charset="2"/>
              <a:buChar char=""/>
              <a:defRPr/>
            </a:pPr>
            <a:r>
              <a:rPr lang="el-GR" dirty="0"/>
              <a:t>Πιστοποίηση από τον κατασκευαστή και σήμανση CE.</a:t>
            </a:r>
            <a:endParaRPr lang="el-GR"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BBC7A65-6244-5480-CB3F-C41A3FFBE6DF}"/>
              </a:ext>
            </a:extLst>
          </p:cNvPr>
          <p:cNvSpPr txBox="1"/>
          <p:nvPr/>
        </p:nvSpPr>
        <p:spPr>
          <a:xfrm>
            <a:off x="467544" y="404664"/>
            <a:ext cx="3938771" cy="461665"/>
          </a:xfrm>
          <a:prstGeom prst="rect">
            <a:avLst/>
          </a:prstGeom>
          <a:noFill/>
        </p:spPr>
        <p:txBody>
          <a:bodyPr wrap="none" rtlCol="0">
            <a:spAutoFit/>
          </a:bodyPr>
          <a:lstStyle/>
          <a:p>
            <a:r>
              <a:rPr lang="el-GR" sz="2400" b="1" dirty="0">
                <a:solidFill>
                  <a:schemeClr val="accent6">
                    <a:lumMod val="75000"/>
                  </a:schemeClr>
                </a:solidFill>
              </a:rPr>
              <a:t>Προδιαγραφές Κουφωμάτων</a:t>
            </a:r>
          </a:p>
        </p:txBody>
      </p:sp>
      <p:pic>
        <p:nvPicPr>
          <p:cNvPr id="5" name="Picture 8" descr="CRES_full_name_EL">
            <a:extLst>
              <a:ext uri="{FF2B5EF4-FFF2-40B4-BE49-F238E27FC236}">
                <a16:creationId xmlns:a16="http://schemas.microsoft.com/office/drawing/2014/main" id="{3E9D0D9C-D604-DFA3-52DE-33A5AD60ADB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1038" y="5979208"/>
            <a:ext cx="2993898" cy="474128"/>
          </a:xfrm>
          <a:prstGeom prst="rect">
            <a:avLst/>
          </a:prstGeom>
          <a:noFill/>
          <a:ln>
            <a:noFill/>
          </a:ln>
        </p:spPr>
      </p:pic>
      <p:pic>
        <p:nvPicPr>
          <p:cNvPr id="7" name="Picture 6">
            <a:extLst>
              <a:ext uri="{FF2B5EF4-FFF2-40B4-BE49-F238E27FC236}">
                <a16:creationId xmlns:a16="http://schemas.microsoft.com/office/drawing/2014/main" id="{518469CE-93E4-E01D-FECB-4EE79390480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658" y="5890338"/>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A7BF4818-1D8A-51F0-DAEF-011BF618F7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5788824"/>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Εικόνα 8">
            <a:extLst>
              <a:ext uri="{FF2B5EF4-FFF2-40B4-BE49-F238E27FC236}">
                <a16:creationId xmlns:a16="http://schemas.microsoft.com/office/drawing/2014/main" id="{BBD1658E-D481-49DA-2446-E8A980BE2E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0232" y="5773810"/>
            <a:ext cx="632048" cy="707183"/>
          </a:xfrm>
          <a:prstGeom prst="rect">
            <a:avLst/>
          </a:prstGeom>
        </p:spPr>
      </p:pic>
      <p:pic>
        <p:nvPicPr>
          <p:cNvPr id="11" name="Picture 5" descr="C:\Users\Eleni\Desktop\YPEN_logo.png">
            <a:extLst>
              <a:ext uri="{FF2B5EF4-FFF2-40B4-BE49-F238E27FC236}">
                <a16:creationId xmlns:a16="http://schemas.microsoft.com/office/drawing/2014/main" id="{F189670A-F8FD-168D-3808-568A3D07EE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8022" y="5918346"/>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a:extLst>
              <a:ext uri="{FF2B5EF4-FFF2-40B4-BE49-F238E27FC236}">
                <a16:creationId xmlns:a16="http://schemas.microsoft.com/office/drawing/2014/main" id="{DED4BAB5-D65B-F984-D99D-211219E3FC40}"/>
              </a:ext>
            </a:extLst>
          </p:cNvPr>
          <p:cNvSpPr>
            <a:spLocks noChangeArrowheads="1"/>
          </p:cNvSpPr>
          <p:nvPr/>
        </p:nvSpPr>
        <p:spPr bwMode="auto">
          <a:xfrm>
            <a:off x="467544" y="94382"/>
            <a:ext cx="669674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eaLnBrk="1" hangingPunct="1">
              <a:spcBef>
                <a:spcPct val="0"/>
              </a:spcBef>
              <a:buClrTx/>
              <a:buFontTx/>
              <a:buNone/>
            </a:pPr>
            <a:r>
              <a:rPr lang="el-GR" altLang="el-GR" sz="2000" dirty="0">
                <a:solidFill>
                  <a:schemeClr val="accent6">
                    <a:lumMod val="75000"/>
                  </a:schemeClr>
                </a:solidFill>
                <a:latin typeface="Arial" panose="020B0604020202020204" pitchFamily="34" charset="0"/>
              </a:rPr>
              <a:t>Πράσινη Γειτονιά, κατασκευαστικό έργο </a:t>
            </a:r>
            <a:r>
              <a:rPr lang="en-US" altLang="el-GR" sz="2000" dirty="0">
                <a:solidFill>
                  <a:schemeClr val="accent6">
                    <a:lumMod val="75000"/>
                  </a:schemeClr>
                </a:solidFill>
                <a:latin typeface="Arial" panose="020B0604020202020204" pitchFamily="34" charset="0"/>
              </a:rPr>
              <a:t>: </a:t>
            </a:r>
            <a:r>
              <a:rPr lang="el-GR" altLang="el-GR" sz="2000" b="0" dirty="0">
                <a:solidFill>
                  <a:schemeClr val="accent6">
                    <a:lumMod val="75000"/>
                  </a:schemeClr>
                </a:solidFill>
                <a:latin typeface="Arial" panose="020B0604020202020204" pitchFamily="34" charset="0"/>
              </a:rPr>
              <a:t>εργασίες Γεωθερμίας – γεωτρήσεις / πληρώσεις</a:t>
            </a:r>
          </a:p>
          <a:p>
            <a:pPr eaLnBrk="1" hangingPunct="1">
              <a:spcBef>
                <a:spcPct val="0"/>
              </a:spcBef>
              <a:buClrTx/>
              <a:buFontTx/>
              <a:buNone/>
            </a:pPr>
            <a:r>
              <a:rPr lang="el-GR" altLang="el-GR" sz="2000" b="0" dirty="0">
                <a:solidFill>
                  <a:schemeClr val="accent6">
                    <a:lumMod val="75000"/>
                  </a:schemeClr>
                </a:solidFill>
                <a:latin typeface="Arial" panose="020B0604020202020204" pitchFamily="34" charset="0"/>
              </a:rPr>
              <a:t>Διατρήσεις ΓΕΘ</a:t>
            </a:r>
          </a:p>
        </p:txBody>
      </p:sp>
      <p:pic>
        <p:nvPicPr>
          <p:cNvPr id="31747" name="Picture 5">
            <a:extLst>
              <a:ext uri="{FF2B5EF4-FFF2-40B4-BE49-F238E27FC236}">
                <a16:creationId xmlns:a16="http://schemas.microsoft.com/office/drawing/2014/main" id="{CFFED72F-227E-469B-4826-0A686A42BD0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22000" y="875943"/>
            <a:ext cx="3059112"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6">
            <a:extLst>
              <a:ext uri="{FF2B5EF4-FFF2-40B4-BE49-F238E27FC236}">
                <a16:creationId xmlns:a16="http://schemas.microsoft.com/office/drawing/2014/main" id="{0953DE3B-C60E-8529-686F-D4C4FFE2E53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3088" y="967975"/>
            <a:ext cx="1584176" cy="2111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Rectangle 7">
            <a:extLst>
              <a:ext uri="{FF2B5EF4-FFF2-40B4-BE49-F238E27FC236}">
                <a16:creationId xmlns:a16="http://schemas.microsoft.com/office/drawing/2014/main" id="{1486CC66-0E0A-C9B0-EBF4-F5EDE8C44CA7}"/>
              </a:ext>
            </a:extLst>
          </p:cNvPr>
          <p:cNvSpPr>
            <a:spLocks noChangeArrowheads="1"/>
          </p:cNvSpPr>
          <p:nvPr/>
        </p:nvSpPr>
        <p:spPr bwMode="auto">
          <a:xfrm>
            <a:off x="197210" y="1059813"/>
            <a:ext cx="2472662" cy="48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algn="just" eaLnBrk="1" hangingPunct="1">
              <a:lnSpc>
                <a:spcPct val="150000"/>
              </a:lnSpc>
              <a:spcBef>
                <a:spcPct val="0"/>
              </a:spcBef>
              <a:buClrTx/>
              <a:buFont typeface="Symbol" panose="05050102010706020507" pitchFamily="18" charset="2"/>
              <a:buChar char=""/>
            </a:pPr>
            <a:r>
              <a:rPr lang="el-GR" altLang="el-GR" sz="1400" b="0" dirty="0">
                <a:latin typeface="Arial" panose="020B0604020202020204" pitchFamily="34" charset="0"/>
                <a:ea typeface="Times New Roman" panose="02020603050405020304" pitchFamily="18" charset="0"/>
                <a:cs typeface="Arial" panose="020B0604020202020204" pitchFamily="34" charset="0"/>
              </a:rPr>
              <a:t>Κλειστό κατακόρυφο σύστημα εναλλαγής θερμότητας εντός του εδάφους.</a:t>
            </a:r>
          </a:p>
          <a:p>
            <a:pPr algn="just" eaLnBrk="1" hangingPunct="1">
              <a:lnSpc>
                <a:spcPct val="150000"/>
              </a:lnSpc>
              <a:spcBef>
                <a:spcPct val="0"/>
              </a:spcBef>
              <a:buClrTx/>
              <a:buFont typeface="Symbol" panose="05050102010706020507" pitchFamily="18" charset="2"/>
              <a:buChar char=""/>
            </a:pPr>
            <a:r>
              <a:rPr lang="el-GR" altLang="el-GR" sz="1400" b="0" dirty="0">
                <a:latin typeface="Arial" panose="020B0604020202020204" pitchFamily="34" charset="0"/>
                <a:ea typeface="Times New Roman" panose="02020603050405020304" pitchFamily="18" charset="0"/>
                <a:cs typeface="Arial" panose="020B0604020202020204" pitchFamily="34" charset="0"/>
              </a:rPr>
              <a:t>Γεωθερμική αντλία θερμότητας (νερού-νερού).</a:t>
            </a:r>
          </a:p>
          <a:p>
            <a:pPr algn="just" eaLnBrk="1" hangingPunct="1">
              <a:lnSpc>
                <a:spcPct val="150000"/>
              </a:lnSpc>
              <a:spcBef>
                <a:spcPct val="0"/>
              </a:spcBef>
              <a:buClrTx/>
              <a:buFont typeface="Symbol" panose="05050102010706020507" pitchFamily="18" charset="2"/>
              <a:buChar char=""/>
            </a:pPr>
            <a:r>
              <a:rPr lang="el-GR" altLang="el-GR" sz="1400" b="0" dirty="0">
                <a:latin typeface="Arial" panose="020B0604020202020204" pitchFamily="34" charset="0"/>
                <a:ea typeface="Times New Roman" panose="02020603050405020304" pitchFamily="18" charset="0"/>
                <a:cs typeface="Arial" panose="020B0604020202020204" pitchFamily="34" charset="0"/>
              </a:rPr>
              <a:t>Σύστημα θέρμανσης χαμηλής θερμοκρασίας και ψύξης εντός του κτιρίου.</a:t>
            </a:r>
          </a:p>
          <a:p>
            <a:pPr algn="just" eaLnBrk="1" hangingPunct="1">
              <a:lnSpc>
                <a:spcPct val="150000"/>
              </a:lnSpc>
              <a:spcBef>
                <a:spcPct val="0"/>
              </a:spcBef>
              <a:buClrTx/>
              <a:buFont typeface="Symbol" panose="05050102010706020507" pitchFamily="18" charset="2"/>
              <a:buChar char=""/>
            </a:pPr>
            <a:r>
              <a:rPr lang="el-GR" altLang="el-GR" sz="1400" b="0" dirty="0">
                <a:latin typeface="Arial" panose="020B0604020202020204" pitchFamily="34" charset="0"/>
                <a:ea typeface="Times New Roman" panose="02020603050405020304" pitchFamily="18" charset="0"/>
                <a:cs typeface="Arial" panose="020B0604020202020204" pitchFamily="34" charset="0"/>
              </a:rPr>
              <a:t>Σύστημα Ζεστού Νερού Χρήσης υποβοηθούμενο από κεντρικό θερμικό ηλιακό σύστημα.</a:t>
            </a:r>
          </a:p>
        </p:txBody>
      </p:sp>
      <p:pic>
        <p:nvPicPr>
          <p:cNvPr id="6" name="Picture 8" descr="CRES_full_name_EL">
            <a:extLst>
              <a:ext uri="{FF2B5EF4-FFF2-40B4-BE49-F238E27FC236}">
                <a16:creationId xmlns:a16="http://schemas.microsoft.com/office/drawing/2014/main" id="{CDF12DA2-F521-866C-4FAA-6054E6086F8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6037518"/>
            <a:ext cx="2993898" cy="474128"/>
          </a:xfrm>
          <a:prstGeom prst="rect">
            <a:avLst/>
          </a:prstGeom>
          <a:noFill/>
          <a:ln>
            <a:noFill/>
          </a:ln>
        </p:spPr>
      </p:pic>
      <p:pic>
        <p:nvPicPr>
          <p:cNvPr id="7" name="Picture 1">
            <a:extLst>
              <a:ext uri="{FF2B5EF4-FFF2-40B4-BE49-F238E27FC236}">
                <a16:creationId xmlns:a16="http://schemas.microsoft.com/office/drawing/2014/main" id="{2487E400-DBD8-F973-3F1A-94D4181E1D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4368" y="5989317"/>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a:extLst>
              <a:ext uri="{FF2B5EF4-FFF2-40B4-BE49-F238E27FC236}">
                <a16:creationId xmlns:a16="http://schemas.microsoft.com/office/drawing/2014/main" id="{B767B189-8AF5-4C53-19BB-B9F9B3F1A3B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9591" y="5989317"/>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C:\Users\Eleni\Desktop\YPEN_logo.png">
            <a:extLst>
              <a:ext uri="{FF2B5EF4-FFF2-40B4-BE49-F238E27FC236}">
                <a16:creationId xmlns:a16="http://schemas.microsoft.com/office/drawing/2014/main" id="{1AC856AC-9F1C-5236-BD99-1669C1EDF2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3185" y="6037518"/>
            <a:ext cx="1275392" cy="58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9">
            <a:extLst>
              <a:ext uri="{FF2B5EF4-FFF2-40B4-BE49-F238E27FC236}">
                <a16:creationId xmlns:a16="http://schemas.microsoft.com/office/drawing/2014/main" id="{31781ADA-4887-F730-D5A3-D987F006F1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7761" y="5955133"/>
            <a:ext cx="632048" cy="707183"/>
          </a:xfrm>
          <a:prstGeom prst="rect">
            <a:avLst/>
          </a:prstGeom>
        </p:spPr>
      </p:pic>
      <p:pic>
        <p:nvPicPr>
          <p:cNvPr id="12" name="Picture 3">
            <a:extLst>
              <a:ext uri="{FF2B5EF4-FFF2-40B4-BE49-F238E27FC236}">
                <a16:creationId xmlns:a16="http://schemas.microsoft.com/office/drawing/2014/main" id="{45E42195-4B83-25C2-674B-8A90F4719EB4}"/>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58577" y="3573016"/>
            <a:ext cx="2343259" cy="175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a:extLst>
              <a:ext uri="{FF2B5EF4-FFF2-40B4-BE49-F238E27FC236}">
                <a16:creationId xmlns:a16="http://schemas.microsoft.com/office/drawing/2014/main" id="{D2EF2C50-93B1-0C1B-C1B0-00DAF3C7FE3A}"/>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7591" y="3429000"/>
            <a:ext cx="1527355" cy="2038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a:extLst>
              <a:ext uri="{FF2B5EF4-FFF2-40B4-BE49-F238E27FC236}">
                <a16:creationId xmlns:a16="http://schemas.microsoft.com/office/drawing/2014/main" id="{E04C7FA9-276B-E1F3-C24A-619E87247E83}"/>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100701" y="3212976"/>
            <a:ext cx="1779588"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4">
            <a:extLst>
              <a:ext uri="{FF2B5EF4-FFF2-40B4-BE49-F238E27FC236}">
                <a16:creationId xmlns:a16="http://schemas.microsoft.com/office/drawing/2014/main" id="{F96D7EF8-CC25-CAC0-5F5F-56E304095F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03" y="2753146"/>
            <a:ext cx="3384550"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16" descr="ΣΙΦΝΟΥ">
            <a:extLst>
              <a:ext uri="{FF2B5EF4-FFF2-40B4-BE49-F238E27FC236}">
                <a16:creationId xmlns:a16="http://schemas.microsoft.com/office/drawing/2014/main" id="{945A6721-98A2-EE08-A66D-833317E207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836" t="40273" r="-121" b="1393"/>
          <a:stretch>
            <a:fillRect/>
          </a:stretch>
        </p:blipFill>
        <p:spPr bwMode="auto">
          <a:xfrm>
            <a:off x="5554662" y="476672"/>
            <a:ext cx="3382963"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6">
            <a:extLst>
              <a:ext uri="{FF2B5EF4-FFF2-40B4-BE49-F238E27FC236}">
                <a16:creationId xmlns:a16="http://schemas.microsoft.com/office/drawing/2014/main" id="{BFEEF3A4-979A-D4B0-B58F-577917AD265C}"/>
              </a:ext>
            </a:extLst>
          </p:cNvPr>
          <p:cNvSpPr txBox="1">
            <a:spLocks noChangeArrowheads="1"/>
          </p:cNvSpPr>
          <p:nvPr/>
        </p:nvSpPr>
        <p:spPr bwMode="auto">
          <a:xfrm>
            <a:off x="250847" y="1431926"/>
            <a:ext cx="5192712"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Μετά το πέρας του κατασκευαστικού έργου, προβλέπεται η εγκατάσταση </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συστήματος </a:t>
            </a:r>
            <a:r>
              <a:rPr kumimoji="0" lang="el-GR" sz="1600" b="1" i="0" u="none" strike="noStrike" kern="1200" cap="none" spc="0" normalizeH="0" baseline="0" noProof="0" dirty="0" err="1">
                <a:ln>
                  <a:noFill/>
                </a:ln>
                <a:solidFill>
                  <a:prstClr val="black"/>
                </a:solidFill>
                <a:effectLst/>
                <a:uLnTx/>
                <a:uFillTx/>
                <a:latin typeface="Calibri" panose="020F0502020204030204"/>
                <a:ea typeface="+mn-ea"/>
                <a:cs typeface="+mn-cs"/>
              </a:rPr>
              <a:t>τηλεπαρακολούθησης</a:t>
            </a:r>
            <a:r>
              <a:rPr kumimoji="0" lang="el-G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rPr>
              <a:t>(προδιαγεγραμμένο μετρητικό σύστημα) για τον έλεγχο της επίτευξης των στόχων εξοικονόμησης ενέργειας και την αποτίμηση του ενεργειακού οφέλους.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l-GR"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605" name="Title 1">
            <a:extLst>
              <a:ext uri="{FF2B5EF4-FFF2-40B4-BE49-F238E27FC236}">
                <a16:creationId xmlns:a16="http://schemas.microsoft.com/office/drawing/2014/main" id="{9AD88922-5F45-E51E-A43C-902D28D7963C}"/>
              </a:ext>
            </a:extLst>
          </p:cNvPr>
          <p:cNvSpPr txBox="1">
            <a:spLocks/>
          </p:cNvSpPr>
          <p:nvPr/>
        </p:nvSpPr>
        <p:spPr bwMode="white">
          <a:xfrm>
            <a:off x="107950" y="549275"/>
            <a:ext cx="7391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hlink"/>
              </a:buClr>
              <a:buFont typeface="Wingdings" panose="05000000000000000000" pitchFamily="2" charset="2"/>
              <a:buChar char="§"/>
              <a:defRPr sz="2400" b="1">
                <a:solidFill>
                  <a:schemeClr val="tx1"/>
                </a:solidFill>
                <a:latin typeface="Calibri" panose="020F0502020204030204" pitchFamily="34" charset="0"/>
              </a:defRPr>
            </a:lvl1pPr>
            <a:lvl2pPr marL="742950" indent="-285750" eaLnBrk="0" hangingPunct="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eaLnBrk="0" hangingPunct="0">
              <a:spcBef>
                <a:spcPct val="20000"/>
              </a:spcBef>
              <a:buClr>
                <a:schemeClr val="tx1"/>
              </a:buClr>
              <a:buFont typeface="Wingdings" panose="05000000000000000000" pitchFamily="2" charset="2"/>
              <a:buChar char="§"/>
              <a:defRPr sz="2000">
                <a:solidFill>
                  <a:schemeClr val="tx1"/>
                </a:solidFill>
                <a:latin typeface="Arial" panose="020B0604020202020204" pitchFamily="34" charset="0"/>
              </a:defRPr>
            </a:lvl3pPr>
            <a:lvl4pPr marL="16002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4pPr>
            <a:lvl5pPr marL="2057400" indent="-228600" eaLnBrk="0" hangingPunct="0">
              <a:spcBef>
                <a:spcPct val="20000"/>
              </a:spcBef>
              <a:buFont typeface="Wingdings" panose="05000000000000000000" pitchFamily="2" charset="2"/>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l-GR"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Πράσινη Πιλοτική Αστική Γειτονιά</a:t>
            </a:r>
            <a:r>
              <a:rPr kumimoji="0" lang="en-GB"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r>
              <a:rPr kumimoji="0" lang="el-GR" altLang="el-GR"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Παρακολούθηση – Έλεγχος λειτουργίας </a:t>
            </a:r>
            <a:endParaRPr kumimoji="0" lang="el-GR" altLang="el-GR" sz="14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25606" name="Picture 1">
            <a:extLst>
              <a:ext uri="{FF2B5EF4-FFF2-40B4-BE49-F238E27FC236}">
                <a16:creationId xmlns:a16="http://schemas.microsoft.com/office/drawing/2014/main" id="{ADD879DA-4FAA-C2F7-825E-68D2B64354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766" y="5794509"/>
            <a:ext cx="8143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6">
            <a:extLst>
              <a:ext uri="{FF2B5EF4-FFF2-40B4-BE49-F238E27FC236}">
                <a16:creationId xmlns:a16="http://schemas.microsoft.com/office/drawing/2014/main" id="{80A7FCED-471B-4C58-8534-59675F3970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938" y="5964238"/>
            <a:ext cx="11239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CRES_full_name_EL">
            <a:extLst>
              <a:ext uri="{FF2B5EF4-FFF2-40B4-BE49-F238E27FC236}">
                <a16:creationId xmlns:a16="http://schemas.microsoft.com/office/drawing/2014/main" id="{8E377A46-3B2F-8141-6120-A6F1D51EEC1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8893" y="6046424"/>
            <a:ext cx="2993898" cy="474128"/>
          </a:xfrm>
          <a:prstGeom prst="rect">
            <a:avLst/>
          </a:prstGeom>
          <a:noFill/>
          <a:ln>
            <a:noFill/>
          </a:ln>
        </p:spPr>
      </p:pic>
      <p:pic>
        <p:nvPicPr>
          <p:cNvPr id="11" name="Εικόνα 10">
            <a:extLst>
              <a:ext uri="{FF2B5EF4-FFF2-40B4-BE49-F238E27FC236}">
                <a16:creationId xmlns:a16="http://schemas.microsoft.com/office/drawing/2014/main" id="{E125703F-62C2-2F1A-984D-1D00B85FCEB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92280" y="5821918"/>
            <a:ext cx="632048" cy="707183"/>
          </a:xfrm>
          <a:prstGeom prst="rect">
            <a:avLst/>
          </a:prstGeom>
        </p:spPr>
      </p:pic>
      <p:pic>
        <p:nvPicPr>
          <p:cNvPr id="12" name="Picture 5" descr="C:\Users\Eleni\Desktop\YPEN_logo.png">
            <a:extLst>
              <a:ext uri="{FF2B5EF4-FFF2-40B4-BE49-F238E27FC236}">
                <a16:creationId xmlns:a16="http://schemas.microsoft.com/office/drawing/2014/main" id="{7F56C6D3-B0BD-998C-998D-777C5860C6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7020" y="6038413"/>
            <a:ext cx="1076602" cy="5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97D7105-7046-F802-C7A6-E124E56FFB35}"/>
              </a:ext>
            </a:extLst>
          </p:cNvPr>
          <p:cNvSpPr txBox="1"/>
          <p:nvPr/>
        </p:nvSpPr>
        <p:spPr>
          <a:xfrm>
            <a:off x="755576" y="631825"/>
            <a:ext cx="3587136" cy="707886"/>
          </a:xfrm>
          <a:prstGeom prst="rect">
            <a:avLst/>
          </a:prstGeom>
          <a:noFill/>
        </p:spPr>
        <p:txBody>
          <a:bodyPr wrap="none" rtlCol="0">
            <a:spAutoFit/>
          </a:bodyPr>
          <a:lstStyle/>
          <a:p>
            <a:pPr marL="0" marR="0" lvl="1" algn="l" defTabSz="914400" rtl="0" eaLnBrk="1" fontAlgn="base" latinLnBrk="0" hangingPunct="1">
              <a:lnSpc>
                <a:spcPct val="100000"/>
              </a:lnSpc>
              <a:spcBef>
                <a:spcPct val="0"/>
              </a:spcBef>
              <a:spcAft>
                <a:spcPct val="0"/>
              </a:spcAft>
              <a:buClrTx/>
              <a:buSzTx/>
              <a:tabLst/>
              <a:defRPr/>
            </a:pPr>
            <a:r>
              <a:rPr kumimoji="0" lang="el-GR" sz="2000" b="1" i="0" u="none" strike="noStrike" kern="1200" cap="none" spc="0" normalizeH="0" baseline="0" noProof="0" dirty="0">
                <a:ln>
                  <a:noFill/>
                </a:ln>
                <a:solidFill>
                  <a:schemeClr val="accent6">
                    <a:lumMod val="75000"/>
                  </a:schemeClr>
                </a:solidFill>
                <a:effectLst/>
                <a:uLnTx/>
                <a:uFillTx/>
                <a:latin typeface="Calibri" panose="020F0502020204030204"/>
                <a:ea typeface="Times New Roman" pitchFamily="18" charset="0"/>
                <a:cs typeface="Arial" charset="0"/>
              </a:rPr>
              <a:t>Πράσινη Γειτονιά, </a:t>
            </a:r>
          </a:p>
          <a:p>
            <a:pPr marL="0" marR="0" lvl="1" algn="l" defTabSz="914400" rtl="0" eaLnBrk="1" fontAlgn="base" latinLnBrk="0" hangingPunct="1">
              <a:lnSpc>
                <a:spcPct val="100000"/>
              </a:lnSpc>
              <a:spcBef>
                <a:spcPct val="0"/>
              </a:spcBef>
              <a:spcAft>
                <a:spcPct val="0"/>
              </a:spcAft>
              <a:buClrTx/>
              <a:buSzTx/>
              <a:tabLst/>
              <a:defRPr/>
            </a:pPr>
            <a:r>
              <a:rPr kumimoji="0" lang="el-GR" sz="2000" b="1" i="0" u="none" strike="noStrike" kern="1200" cap="none" spc="0" normalizeH="0" baseline="0" noProof="0" dirty="0">
                <a:ln>
                  <a:noFill/>
                </a:ln>
                <a:solidFill>
                  <a:schemeClr val="accent6">
                    <a:lumMod val="75000"/>
                  </a:schemeClr>
                </a:solidFill>
                <a:effectLst/>
                <a:uLnTx/>
                <a:uFillTx/>
                <a:latin typeface="Calibri" panose="020F0502020204030204"/>
                <a:ea typeface="Times New Roman" pitchFamily="18" charset="0"/>
                <a:cs typeface="Arial" charset="0"/>
              </a:rPr>
              <a:t>σύστημα </a:t>
            </a:r>
            <a:r>
              <a:rPr lang="el-GR" sz="2000" b="1" dirty="0">
                <a:solidFill>
                  <a:schemeClr val="accent6">
                    <a:lumMod val="75000"/>
                  </a:schemeClr>
                </a:solidFill>
                <a:latin typeface="Calibri" panose="020F0502020204030204"/>
                <a:ea typeface="Times New Roman" pitchFamily="18" charset="0"/>
                <a:cs typeface="Arial" charset="0"/>
              </a:rPr>
              <a:t>τ</a:t>
            </a:r>
            <a:r>
              <a:rPr kumimoji="0" lang="el-GR" sz="2000" b="1" i="0" u="none" strike="noStrike" kern="1200" cap="none" spc="0" normalizeH="0" baseline="0" noProof="0" dirty="0" err="1">
                <a:ln>
                  <a:noFill/>
                </a:ln>
                <a:solidFill>
                  <a:schemeClr val="accent6">
                    <a:lumMod val="75000"/>
                  </a:schemeClr>
                </a:solidFill>
                <a:effectLst/>
                <a:uLnTx/>
                <a:uFillTx/>
                <a:latin typeface="Calibri" panose="020F0502020204030204"/>
                <a:ea typeface="Times New Roman" pitchFamily="18" charset="0"/>
                <a:cs typeface="Arial" charset="0"/>
              </a:rPr>
              <a:t>ηλεπαρακολούθησης</a:t>
            </a:r>
            <a:endParaRPr kumimoji="0" lang="el-GR" sz="2000" b="1" i="0" u="none" strike="noStrike" kern="1200" cap="none" spc="0" normalizeH="0" baseline="0" noProof="0" dirty="0">
              <a:ln>
                <a:noFill/>
              </a:ln>
              <a:solidFill>
                <a:schemeClr val="accent6">
                  <a:lumMod val="75000"/>
                </a:schemeClr>
              </a:solidFill>
              <a:effectLst/>
              <a:uLnTx/>
              <a:uFillTx/>
              <a:latin typeface="Calibri" panose="020F0502020204030204"/>
              <a:ea typeface="Times New Roman" pitchFamily="18" charset="0"/>
              <a:cs typeface="Arial" charset="0"/>
            </a:endParaRPr>
          </a:p>
        </p:txBody>
      </p:sp>
    </p:spTree>
    <p:extLst>
      <p:ext uri="{BB962C8B-B14F-4D97-AF65-F5344CB8AC3E}">
        <p14:creationId xmlns:p14="http://schemas.microsoft.com/office/powerpoint/2010/main" val="2281991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 y="188640"/>
            <a:ext cx="8113701" cy="576064"/>
          </a:xfrm>
        </p:spPr>
        <p:txBody>
          <a:bodyPr/>
          <a:lstStyle/>
          <a:p>
            <a:r>
              <a:rPr lang="el-GR" dirty="0"/>
              <a:t>ΤΕΛΟΣ</a:t>
            </a:r>
            <a:endParaRPr lang="en-US" dirty="0"/>
          </a:p>
        </p:txBody>
      </p:sp>
      <p:sp>
        <p:nvSpPr>
          <p:cNvPr id="17" name="Subtitle 1"/>
          <p:cNvSpPr txBox="1">
            <a:spLocks/>
          </p:cNvSpPr>
          <p:nvPr/>
        </p:nvSpPr>
        <p:spPr>
          <a:xfrm>
            <a:off x="1879208" y="1812444"/>
            <a:ext cx="5431135" cy="576064"/>
          </a:xfrm>
          <a:prstGeom prst="rect">
            <a:avLst/>
          </a:prstGeom>
          <a:noFill/>
          <a:ln w="19050">
            <a:noFill/>
          </a:ln>
        </p:spPr>
        <p:txBody>
          <a:bodyPr vert="horz" lIns="91440" tIns="45720" rIns="91440" bIns="45720" rtlCol="0" anchor="ctr">
            <a:normAutofit/>
          </a:bodyPr>
          <a:lstStyle>
            <a:lvl1pPr marL="0" indent="0" algn="r" defTabSz="914400" rtl="0" eaLnBrk="1" latinLnBrk="0" hangingPunct="1">
              <a:spcBef>
                <a:spcPct val="20000"/>
              </a:spcBef>
              <a:buClr>
                <a:schemeClr val="tx2"/>
              </a:buClr>
              <a:buFont typeface="Wingdings" charset="2"/>
              <a:buNone/>
              <a:defRPr sz="2800" b="1" kern="1200">
                <a:solidFill>
                  <a:schemeClr val="tx1"/>
                </a:solidFill>
                <a:latin typeface="+mn-lt"/>
                <a:ea typeface="+mn-ea"/>
                <a:cs typeface="+mn-cs"/>
              </a:defRPr>
            </a:lvl1pPr>
            <a:lvl2pPr marL="457200" indent="0" algn="ctr" defTabSz="914400" rtl="0" eaLnBrk="1" latinLnBrk="0" hangingPunct="1">
              <a:spcBef>
                <a:spcPct val="20000"/>
              </a:spcBef>
              <a:buClr>
                <a:schemeClr val="tx2"/>
              </a:buClr>
              <a:buFont typeface="Wingdings" charset="2"/>
              <a:buNone/>
              <a:defRPr sz="1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tx2"/>
              </a:buClr>
              <a:buFont typeface="Wingdings" charset="2"/>
              <a:buNone/>
              <a:defRPr sz="16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tx2"/>
              </a:buClr>
              <a:buFont typeface="Wingdings" charset="2"/>
              <a:buNone/>
              <a:defRPr sz="14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tx2"/>
              </a:buClr>
              <a:buFont typeface="Wingdings" charset="2"/>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tx2"/>
              </a:buClr>
              <a:buFont typeface="Wingdings" pitchFamily="2" charset="2"/>
              <a:buNone/>
              <a:defRPr sz="1400" kern="1200">
                <a:solidFill>
                  <a:schemeClr val="tx1">
                    <a:tint val="75000"/>
                  </a:schemeClr>
                </a:solidFill>
                <a:latin typeface="+mn-lt"/>
                <a:ea typeface="+mn-ea"/>
                <a:cs typeface="+mn-cs"/>
              </a:defRPr>
            </a:lvl9pPr>
          </a:lstStyle>
          <a:p>
            <a:endParaRPr lang="en-US" dirty="0">
              <a:solidFill>
                <a:schemeClr val="bg1"/>
              </a:solidFill>
            </a:endParaRPr>
          </a:p>
        </p:txBody>
      </p:sp>
      <p:sp>
        <p:nvSpPr>
          <p:cNvPr id="8" name="TextBox 7">
            <a:extLst>
              <a:ext uri="{FF2B5EF4-FFF2-40B4-BE49-F238E27FC236}">
                <a16:creationId xmlns:a16="http://schemas.microsoft.com/office/drawing/2014/main" id="{FC874520-E533-4883-8854-BB9B1E1C1C43}"/>
              </a:ext>
            </a:extLst>
          </p:cNvPr>
          <p:cNvSpPr txBox="1"/>
          <p:nvPr/>
        </p:nvSpPr>
        <p:spPr>
          <a:xfrm>
            <a:off x="1187624" y="2305615"/>
            <a:ext cx="7632848" cy="2246769"/>
          </a:xfrm>
          <a:prstGeom prst="rect">
            <a:avLst/>
          </a:prstGeom>
          <a:noFill/>
        </p:spPr>
        <p:txBody>
          <a:bodyPr wrap="square">
            <a:spAutoFit/>
          </a:bodyPr>
          <a:lstStyle/>
          <a:p>
            <a:r>
              <a:rPr lang="el-GR" sz="2000" dirty="0"/>
              <a:t>Ευχαριστώ για την προσοχή σας !</a:t>
            </a:r>
          </a:p>
          <a:p>
            <a:endParaRPr lang="el-GR" sz="2000" dirty="0"/>
          </a:p>
          <a:p>
            <a:r>
              <a:rPr lang="el-GR" sz="2000" dirty="0"/>
              <a:t>Μάρκος </a:t>
            </a:r>
            <a:r>
              <a:rPr lang="el-GR" sz="2000" dirty="0" err="1"/>
              <a:t>Δαμασιώτης</a:t>
            </a:r>
            <a:r>
              <a:rPr lang="el-GR" sz="2000" dirty="0"/>
              <a:t> </a:t>
            </a:r>
          </a:p>
          <a:p>
            <a:r>
              <a:rPr lang="el-GR" sz="2000" dirty="0"/>
              <a:t>Ηλεκτρολόγος Μηχανικός ΕΜΠ, </a:t>
            </a:r>
            <a:r>
              <a:rPr lang="en-US" sz="2000" dirty="0" err="1"/>
              <a:t>Msc</a:t>
            </a:r>
            <a:endParaRPr lang="en-US" sz="2000" dirty="0"/>
          </a:p>
          <a:p>
            <a:r>
              <a:rPr lang="el-GR" sz="2000" dirty="0"/>
              <a:t>Προϊστάμενος </a:t>
            </a:r>
            <a:r>
              <a:rPr lang="el-GR" sz="2000" dirty="0" err="1"/>
              <a:t>Διέυθυνσης</a:t>
            </a:r>
            <a:r>
              <a:rPr lang="el-GR" sz="2000" dirty="0"/>
              <a:t> Αναπτυξιακών Προγραμμάτων</a:t>
            </a:r>
          </a:p>
          <a:p>
            <a:r>
              <a:rPr lang="el-GR" sz="2000" dirty="0"/>
              <a:t>ΚΑΠΕ </a:t>
            </a:r>
          </a:p>
          <a:p>
            <a:r>
              <a:rPr lang="el-GR" sz="2000" dirty="0"/>
              <a:t> </a:t>
            </a:r>
            <a:endParaRPr lang="en-US" sz="2000" dirty="0"/>
          </a:p>
        </p:txBody>
      </p:sp>
    </p:spTree>
    <p:extLst>
      <p:ext uri="{BB962C8B-B14F-4D97-AF65-F5344CB8AC3E}">
        <p14:creationId xmlns:p14="http://schemas.microsoft.com/office/powerpoint/2010/main" val="1067518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7E02B06E-1D8D-4A17-8F06-E0992C7CD920}"/>
              </a:ext>
            </a:extLst>
          </p:cNvPr>
          <p:cNvSpPr>
            <a:spLocks noGrp="1"/>
          </p:cNvSpPr>
          <p:nvPr>
            <p:ph type="subTitle" idx="1"/>
          </p:nvPr>
        </p:nvSpPr>
        <p:spPr/>
        <p:txBody>
          <a:bodyPr/>
          <a:lstStyle/>
          <a:p>
            <a:r>
              <a:rPr lang="el-GR" dirty="0">
                <a:solidFill>
                  <a:srgbClr val="C00000"/>
                </a:solidFill>
              </a:rPr>
              <a:t>Η εναλλακτική προσέγγιση είναι εφικτή</a:t>
            </a:r>
            <a:r>
              <a:rPr lang="en-US" dirty="0">
                <a:solidFill>
                  <a:srgbClr val="C00000"/>
                </a:solidFill>
              </a:rPr>
              <a:t>; </a:t>
            </a:r>
            <a:endParaRPr lang="el-GR" dirty="0">
              <a:solidFill>
                <a:srgbClr val="C00000"/>
              </a:solidFill>
            </a:endParaRPr>
          </a:p>
        </p:txBody>
      </p:sp>
      <p:graphicFrame>
        <p:nvGraphicFramePr>
          <p:cNvPr id="7" name="Διάγραμμα 6">
            <a:extLst>
              <a:ext uri="{FF2B5EF4-FFF2-40B4-BE49-F238E27FC236}">
                <a16:creationId xmlns:a16="http://schemas.microsoft.com/office/drawing/2014/main" id="{68CC40AF-813E-5B70-7EA3-0BE29947108F}"/>
              </a:ext>
            </a:extLst>
          </p:cNvPr>
          <p:cNvGraphicFramePr/>
          <p:nvPr>
            <p:extLst>
              <p:ext uri="{D42A27DB-BD31-4B8C-83A1-F6EECF244321}">
                <p14:modId xmlns:p14="http://schemas.microsoft.com/office/powerpoint/2010/main" val="3750292891"/>
              </p:ext>
            </p:extLst>
          </p:nvPr>
        </p:nvGraphicFramePr>
        <p:xfrm>
          <a:off x="611560" y="1628800"/>
          <a:ext cx="7560839" cy="341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86C8A9B-A133-30FC-B5F2-8A12EE24AEE1}"/>
              </a:ext>
            </a:extLst>
          </p:cNvPr>
          <p:cNvSpPr txBox="1"/>
          <p:nvPr/>
        </p:nvSpPr>
        <p:spPr>
          <a:xfrm>
            <a:off x="2339752" y="5467876"/>
            <a:ext cx="4078361" cy="369332"/>
          </a:xfrm>
          <a:prstGeom prst="rect">
            <a:avLst/>
          </a:prstGeom>
          <a:noFill/>
        </p:spPr>
        <p:txBody>
          <a:bodyPr wrap="none" rtlCol="0">
            <a:spAutoFit/>
          </a:bodyPr>
          <a:lstStyle/>
          <a:p>
            <a:r>
              <a:rPr lang="el-GR" dirty="0"/>
              <a:t>Σημαντική παράμετρος</a:t>
            </a:r>
            <a:r>
              <a:rPr lang="en-US" dirty="0"/>
              <a:t>: </a:t>
            </a:r>
            <a:r>
              <a:rPr lang="el-GR" dirty="0"/>
              <a:t>Διασυνδέσεις </a:t>
            </a:r>
          </a:p>
        </p:txBody>
      </p:sp>
      <p:sp>
        <p:nvSpPr>
          <p:cNvPr id="3" name="TextBox 2">
            <a:extLst>
              <a:ext uri="{FF2B5EF4-FFF2-40B4-BE49-F238E27FC236}">
                <a16:creationId xmlns:a16="http://schemas.microsoft.com/office/drawing/2014/main" id="{450847FE-9BCC-078C-2073-CA777DF95AD5}"/>
              </a:ext>
            </a:extLst>
          </p:cNvPr>
          <p:cNvSpPr txBox="1"/>
          <p:nvPr/>
        </p:nvSpPr>
        <p:spPr>
          <a:xfrm>
            <a:off x="3643433" y="984631"/>
            <a:ext cx="1224136" cy="523220"/>
          </a:xfrm>
          <a:prstGeom prst="rect">
            <a:avLst/>
          </a:prstGeom>
          <a:noFill/>
        </p:spPr>
        <p:txBody>
          <a:bodyPr wrap="square" rtlCol="0">
            <a:spAutoFit/>
          </a:bodyPr>
          <a:lstStyle/>
          <a:p>
            <a:r>
              <a:rPr lang="en-US" sz="2800" b="1" dirty="0">
                <a:solidFill>
                  <a:schemeClr val="accent6">
                    <a:lumMod val="75000"/>
                  </a:schemeClr>
                </a:solidFill>
              </a:rPr>
              <a:t>NAI</a:t>
            </a:r>
            <a:r>
              <a:rPr lang="en-US" sz="2800" dirty="0"/>
              <a:t> </a:t>
            </a:r>
            <a:endParaRPr lang="el-GR" sz="2800" dirty="0"/>
          </a:p>
        </p:txBody>
      </p:sp>
    </p:spTree>
    <p:extLst>
      <p:ext uri="{BB962C8B-B14F-4D97-AF65-F5344CB8AC3E}">
        <p14:creationId xmlns:p14="http://schemas.microsoft.com/office/powerpoint/2010/main" val="2204513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58ACD7A5-E426-487A-B4A4-17CEC02343E6}"/>
              </a:ext>
            </a:extLst>
          </p:cNvPr>
          <p:cNvSpPr>
            <a:spLocks noGrp="1"/>
          </p:cNvSpPr>
          <p:nvPr>
            <p:ph type="subTitle" idx="1"/>
          </p:nvPr>
        </p:nvSpPr>
        <p:spPr/>
        <p:txBody>
          <a:bodyPr>
            <a:normAutofit fontScale="70000" lnSpcReduction="20000"/>
          </a:bodyPr>
          <a:lstStyle/>
          <a:p>
            <a:r>
              <a:rPr lang="el-GR" dirty="0">
                <a:solidFill>
                  <a:srgbClr val="C00000"/>
                </a:solidFill>
              </a:rPr>
              <a:t>Είναι εφικτός ο στόχος της </a:t>
            </a:r>
            <a:r>
              <a:rPr lang="en-US" dirty="0">
                <a:solidFill>
                  <a:srgbClr val="C00000"/>
                </a:solidFill>
              </a:rPr>
              <a:t>“</a:t>
            </a:r>
            <a:r>
              <a:rPr lang="el-GR" dirty="0">
                <a:solidFill>
                  <a:srgbClr val="C00000"/>
                </a:solidFill>
              </a:rPr>
              <a:t>100 % διείσδυσης ΑΠΕ</a:t>
            </a:r>
            <a:r>
              <a:rPr lang="en-US" dirty="0">
                <a:solidFill>
                  <a:srgbClr val="C00000"/>
                </a:solidFill>
              </a:rPr>
              <a:t>”</a:t>
            </a:r>
            <a:r>
              <a:rPr lang="el-GR" dirty="0">
                <a:solidFill>
                  <a:srgbClr val="C00000"/>
                </a:solidFill>
              </a:rPr>
              <a:t> στα νησιά </a:t>
            </a:r>
            <a:r>
              <a:rPr lang="en-US" dirty="0">
                <a:solidFill>
                  <a:srgbClr val="C00000"/>
                </a:solidFill>
              </a:rPr>
              <a:t>; </a:t>
            </a:r>
            <a:endParaRPr lang="el-GR" dirty="0">
              <a:solidFill>
                <a:srgbClr val="C00000"/>
              </a:solidFill>
            </a:endParaRPr>
          </a:p>
        </p:txBody>
      </p:sp>
      <p:graphicFrame>
        <p:nvGraphicFramePr>
          <p:cNvPr id="5" name="Διάγραμμα 4">
            <a:extLst>
              <a:ext uri="{FF2B5EF4-FFF2-40B4-BE49-F238E27FC236}">
                <a16:creationId xmlns:a16="http://schemas.microsoft.com/office/drawing/2014/main" id="{C21BCC8D-B895-D9CE-C353-C70989167FA4}"/>
              </a:ext>
            </a:extLst>
          </p:cNvPr>
          <p:cNvGraphicFramePr/>
          <p:nvPr/>
        </p:nvGraphicFramePr>
        <p:xfrm>
          <a:off x="755576" y="1340768"/>
          <a:ext cx="6048672" cy="32470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CD24EF64-2F15-6A84-1576-AA3C4BDE5749}"/>
              </a:ext>
            </a:extLst>
          </p:cNvPr>
          <p:cNvSpPr txBox="1"/>
          <p:nvPr/>
        </p:nvSpPr>
        <p:spPr>
          <a:xfrm>
            <a:off x="467544" y="4869160"/>
            <a:ext cx="8332153" cy="923330"/>
          </a:xfrm>
          <a:prstGeom prst="rect">
            <a:avLst/>
          </a:prstGeom>
          <a:noFill/>
        </p:spPr>
        <p:txBody>
          <a:bodyPr wrap="none" rtlCol="0">
            <a:spAutoFit/>
          </a:bodyPr>
          <a:lstStyle/>
          <a:p>
            <a:r>
              <a:rPr lang="el-GR" dirty="0"/>
              <a:t>Και η ολιστική αυτή εφαρμογή για πρώτη φορά λειτουργεί στην πράξη και να </a:t>
            </a:r>
          </a:p>
          <a:p>
            <a:r>
              <a:rPr lang="el-GR" dirty="0"/>
              <a:t>εξασφαλίζει την παροχή ενέργειας από σχεδόν 100% ΑΠΕ σε ένα </a:t>
            </a:r>
          </a:p>
          <a:p>
            <a:r>
              <a:rPr lang="el-GR" dirty="0"/>
              <a:t>100% αυτόνομη νησί …….</a:t>
            </a:r>
          </a:p>
        </p:txBody>
      </p:sp>
    </p:spTree>
    <p:extLst>
      <p:ext uri="{BB962C8B-B14F-4D97-AF65-F5344CB8AC3E}">
        <p14:creationId xmlns:p14="http://schemas.microsoft.com/office/powerpoint/2010/main" val="2816291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4644008" y="995853"/>
            <a:ext cx="4069027" cy="4668347"/>
            <a:chOff x="4644008" y="1412776"/>
            <a:chExt cx="4069027" cy="4668346"/>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8661" t="18821" r="26925" b="47074"/>
            <a:stretch/>
          </p:blipFill>
          <p:spPr>
            <a:xfrm>
              <a:off x="4644008" y="1412776"/>
              <a:ext cx="4069027" cy="4668346"/>
            </a:xfrm>
            <a:prstGeom prst="rect">
              <a:avLst/>
            </a:prstGeom>
          </p:spPr>
        </p:pic>
        <p:sp>
          <p:nvSpPr>
            <p:cNvPr id="8" name="Oval 7"/>
            <p:cNvSpPr/>
            <p:nvPr/>
          </p:nvSpPr>
          <p:spPr>
            <a:xfrm>
              <a:off x="6156176" y="3566947"/>
              <a:ext cx="1260000" cy="1260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p:cNvSpPr txBox="1"/>
          <p:nvPr/>
        </p:nvSpPr>
        <p:spPr>
          <a:xfrm>
            <a:off x="395536" y="5228105"/>
            <a:ext cx="4032448" cy="830997"/>
          </a:xfrm>
          <a:prstGeom prst="rect">
            <a:avLst/>
          </a:prstGeom>
          <a:solidFill>
            <a:schemeClr val="tx1"/>
          </a:solidFill>
        </p:spPr>
        <p:txBody>
          <a:bodyPr wrap="square" rtlCol="0">
            <a:spAutoFit/>
          </a:bodyPr>
          <a:lstStyle/>
          <a:p>
            <a:r>
              <a:rPr lang="en-US" sz="1600" b="1" dirty="0">
                <a:solidFill>
                  <a:schemeClr val="bg1"/>
                </a:solidFill>
              </a:rPr>
              <a:t>NORTH AEGEAN SEA</a:t>
            </a:r>
          </a:p>
          <a:p>
            <a:r>
              <a:rPr lang="en-US" sz="1600" b="1" dirty="0">
                <a:solidFill>
                  <a:schemeClr val="bg1"/>
                </a:solidFill>
              </a:rPr>
              <a:t>125 n. miles to Port </a:t>
            </a:r>
            <a:r>
              <a:rPr lang="en-US" sz="1600" b="1" dirty="0" err="1">
                <a:solidFill>
                  <a:schemeClr val="bg1"/>
                </a:solidFill>
              </a:rPr>
              <a:t>Lavrio</a:t>
            </a:r>
            <a:r>
              <a:rPr lang="en-US" sz="1600" b="1" dirty="0">
                <a:solidFill>
                  <a:schemeClr val="bg1"/>
                </a:solidFill>
              </a:rPr>
              <a:t> (Athens)</a:t>
            </a:r>
          </a:p>
          <a:p>
            <a:r>
              <a:rPr lang="en-US" sz="1600" b="1" dirty="0">
                <a:solidFill>
                  <a:schemeClr val="bg1"/>
                </a:solidFill>
              </a:rPr>
              <a:t>95 n. miles to Port </a:t>
            </a:r>
            <a:r>
              <a:rPr lang="en-US" sz="1600" b="1" dirty="0" err="1">
                <a:solidFill>
                  <a:schemeClr val="bg1"/>
                </a:solidFill>
              </a:rPr>
              <a:t>Kavala</a:t>
            </a:r>
            <a:r>
              <a:rPr lang="en-US" sz="1600" b="1" dirty="0">
                <a:solidFill>
                  <a:schemeClr val="bg1"/>
                </a:solidFill>
              </a:rPr>
              <a:t> (North)</a:t>
            </a:r>
          </a:p>
        </p:txBody>
      </p:sp>
      <p:sp>
        <p:nvSpPr>
          <p:cNvPr id="11" name="TextBox 10"/>
          <p:cNvSpPr txBox="1"/>
          <p:nvPr/>
        </p:nvSpPr>
        <p:spPr>
          <a:xfrm>
            <a:off x="4572000" y="5228103"/>
            <a:ext cx="4320480" cy="830997"/>
          </a:xfrm>
          <a:prstGeom prst="rect">
            <a:avLst/>
          </a:prstGeom>
          <a:solidFill>
            <a:schemeClr val="bg1"/>
          </a:solidFill>
        </p:spPr>
        <p:txBody>
          <a:bodyPr wrap="square" rtlCol="0">
            <a:spAutoFit/>
          </a:bodyPr>
          <a:lstStyle/>
          <a:p>
            <a:r>
              <a:rPr lang="en-US" sz="1600" b="1" dirty="0"/>
              <a:t>   </a:t>
            </a:r>
            <a:r>
              <a:rPr lang="el-GR" sz="1600" b="1" dirty="0"/>
              <a:t>ΠΛΗΣΙΕΣΤΕΡΟ ΝΗΣΙ η ΛΗΜΝΟΣ</a:t>
            </a:r>
            <a:endParaRPr lang="en-US" sz="1600" b="1" dirty="0"/>
          </a:p>
          <a:p>
            <a:r>
              <a:rPr lang="en-US" sz="1600" b="1" dirty="0"/>
              <a:t>   16 </a:t>
            </a:r>
            <a:r>
              <a:rPr lang="el-GR" sz="1600" b="1" dirty="0" err="1"/>
              <a:t>ν.μ</a:t>
            </a:r>
            <a:r>
              <a:rPr lang="el-GR" sz="1600" b="1" dirty="0"/>
              <a:t>. μεταξύ των ακτών</a:t>
            </a:r>
            <a:endParaRPr lang="en-US" sz="1600" b="1" dirty="0"/>
          </a:p>
          <a:p>
            <a:r>
              <a:rPr lang="en-US" sz="1600" b="1" dirty="0"/>
              <a:t>   20 </a:t>
            </a:r>
            <a:r>
              <a:rPr lang="el-GR" sz="1600" b="1" dirty="0" err="1"/>
              <a:t>ν.μ</a:t>
            </a:r>
            <a:r>
              <a:rPr lang="el-GR" sz="1600" b="1" dirty="0"/>
              <a:t>. μεταξύ λιμένων</a:t>
            </a:r>
            <a:endParaRPr lang="en-US" sz="1600" b="1" dirty="0"/>
          </a:p>
        </p:txBody>
      </p:sp>
      <p:grpSp>
        <p:nvGrpSpPr>
          <p:cNvPr id="15" name="Group 14"/>
          <p:cNvGrpSpPr/>
          <p:nvPr/>
        </p:nvGrpSpPr>
        <p:grpSpPr>
          <a:xfrm>
            <a:off x="404505" y="995853"/>
            <a:ext cx="4032448" cy="4668347"/>
            <a:chOff x="395536" y="1412776"/>
            <a:chExt cx="4032448" cy="4668346"/>
          </a:xfrm>
        </p:grpSpPr>
        <p:grpSp>
          <p:nvGrpSpPr>
            <p:cNvPr id="6" name="Group 5"/>
            <p:cNvGrpSpPr/>
            <p:nvPr/>
          </p:nvGrpSpPr>
          <p:grpSpPr>
            <a:xfrm>
              <a:off x="395536" y="1412776"/>
              <a:ext cx="4032448" cy="4668346"/>
              <a:chOff x="611560" y="1484784"/>
              <a:chExt cx="4032448" cy="4668346"/>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1484784"/>
                <a:ext cx="4032448" cy="4668346"/>
              </a:xfrm>
              <a:prstGeom prst="rect">
                <a:avLst/>
              </a:prstGeom>
            </p:spPr>
          </p:pic>
          <p:sp>
            <p:nvSpPr>
              <p:cNvPr id="5" name="Oval 4"/>
              <p:cNvSpPr/>
              <p:nvPr/>
            </p:nvSpPr>
            <p:spPr>
              <a:xfrm>
                <a:off x="2765703" y="3140968"/>
                <a:ext cx="360000" cy="360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Oval 12"/>
            <p:cNvSpPr/>
            <p:nvPr/>
          </p:nvSpPr>
          <p:spPr>
            <a:xfrm>
              <a:off x="1835696" y="4869160"/>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Oval 13"/>
            <p:cNvSpPr/>
            <p:nvPr/>
          </p:nvSpPr>
          <p:spPr>
            <a:xfrm>
              <a:off x="2174571" y="177281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17" name="Group 16"/>
          <p:cNvGrpSpPr/>
          <p:nvPr/>
        </p:nvGrpSpPr>
        <p:grpSpPr>
          <a:xfrm>
            <a:off x="395536" y="5228105"/>
            <a:ext cx="4104456" cy="830997"/>
            <a:chOff x="4499992" y="1382358"/>
            <a:chExt cx="4032448" cy="830997"/>
          </a:xfrm>
        </p:grpSpPr>
        <p:sp>
          <p:nvSpPr>
            <p:cNvPr id="18" name="TextBox 17"/>
            <p:cNvSpPr txBox="1"/>
            <p:nvPr/>
          </p:nvSpPr>
          <p:spPr>
            <a:xfrm>
              <a:off x="4499992" y="1382358"/>
              <a:ext cx="4032448" cy="830997"/>
            </a:xfrm>
            <a:prstGeom prst="rect">
              <a:avLst/>
            </a:prstGeom>
            <a:solidFill>
              <a:schemeClr val="bg1"/>
            </a:solidFill>
          </p:spPr>
          <p:txBody>
            <a:bodyPr wrap="square" rtlCol="0">
              <a:spAutoFit/>
            </a:bodyPr>
            <a:lstStyle/>
            <a:p>
              <a:r>
                <a:rPr lang="el-GR" sz="1600" b="1" dirty="0"/>
                <a:t>ΒΟΡΕΙΟ ΑΙΓΑΙΟ</a:t>
              </a:r>
              <a:endParaRPr lang="en-US" sz="1600" b="1" dirty="0"/>
            </a:p>
            <a:p>
              <a:r>
                <a:rPr lang="en-US" sz="1600" b="1" dirty="0"/>
                <a:t>125 </a:t>
              </a:r>
              <a:r>
                <a:rPr lang="el-GR" sz="1600" b="1" dirty="0" err="1"/>
                <a:t>ν.μ</a:t>
              </a:r>
              <a:r>
                <a:rPr lang="el-GR" sz="1600" b="1" dirty="0"/>
                <a:t>. από Λ. Λαυρίου</a:t>
              </a:r>
            </a:p>
            <a:p>
              <a:r>
                <a:rPr lang="en-US" sz="1600" b="1" dirty="0"/>
                <a:t>95 </a:t>
              </a:r>
              <a:r>
                <a:rPr lang="el-GR" sz="1600" b="1" dirty="0" err="1"/>
                <a:t>ν.μ</a:t>
              </a:r>
              <a:r>
                <a:rPr lang="el-GR" sz="1600" b="1" dirty="0"/>
                <a:t>.</a:t>
              </a:r>
              <a:r>
                <a:rPr lang="en-US" sz="1600" b="1" dirty="0"/>
                <a:t> </a:t>
              </a:r>
              <a:r>
                <a:rPr lang="el-GR" sz="1600" b="1" dirty="0"/>
                <a:t>από Λ. Καβάλας</a:t>
              </a:r>
              <a:endParaRPr lang="en-US" sz="1600" b="1" dirty="0"/>
            </a:p>
          </p:txBody>
        </p:sp>
        <p:sp>
          <p:nvSpPr>
            <p:cNvPr id="19" name="Oval 18"/>
            <p:cNvSpPr/>
            <p:nvPr/>
          </p:nvSpPr>
          <p:spPr>
            <a:xfrm>
              <a:off x="8146912" y="1743856"/>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endParaRPr>
            </a:p>
          </p:txBody>
        </p:sp>
        <p:sp>
          <p:nvSpPr>
            <p:cNvPr id="20" name="Oval 19"/>
            <p:cNvSpPr/>
            <p:nvPr/>
          </p:nvSpPr>
          <p:spPr>
            <a:xfrm>
              <a:off x="8146912" y="2034545"/>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endParaRPr>
            </a:p>
          </p:txBody>
        </p:sp>
      </p:grpSp>
      <p:sp>
        <p:nvSpPr>
          <p:cNvPr id="21" name="Subtitle 1"/>
          <p:cNvSpPr>
            <a:spLocks noGrp="1"/>
          </p:cNvSpPr>
          <p:nvPr>
            <p:ph type="subTitle" idx="1"/>
          </p:nvPr>
        </p:nvSpPr>
        <p:spPr>
          <a:xfrm>
            <a:off x="251523" y="188640"/>
            <a:ext cx="7848870" cy="576064"/>
          </a:xfrm>
        </p:spPr>
        <p:txBody>
          <a:bodyPr/>
          <a:lstStyle/>
          <a:p>
            <a:r>
              <a:rPr lang="el-GR" dirty="0">
                <a:solidFill>
                  <a:srgbClr val="C00000"/>
                </a:solidFill>
              </a:rPr>
              <a:t>Το νησί Άγιος Ευστράτιος, ο </a:t>
            </a:r>
            <a:r>
              <a:rPr lang="el-GR" dirty="0" err="1">
                <a:solidFill>
                  <a:srgbClr val="C00000"/>
                </a:solidFill>
              </a:rPr>
              <a:t>Αη</a:t>
            </a:r>
            <a:r>
              <a:rPr lang="el-GR" dirty="0">
                <a:solidFill>
                  <a:srgbClr val="C00000"/>
                </a:solidFill>
              </a:rPr>
              <a:t> </a:t>
            </a:r>
            <a:r>
              <a:rPr lang="el-GR" dirty="0" err="1">
                <a:solidFill>
                  <a:srgbClr val="C00000"/>
                </a:solidFill>
              </a:rPr>
              <a:t>Στράτης</a:t>
            </a:r>
            <a:r>
              <a:rPr lang="el-GR" dirty="0">
                <a:solidFill>
                  <a:srgbClr val="C00000"/>
                </a:solidFill>
              </a:rPr>
              <a:t> </a:t>
            </a:r>
            <a:endParaRPr lang="en-US" dirty="0">
              <a:solidFill>
                <a:srgbClr val="C00000"/>
              </a:solidFill>
            </a:endParaRPr>
          </a:p>
        </p:txBody>
      </p:sp>
    </p:spTree>
    <p:extLst>
      <p:ext uri="{BB962C8B-B14F-4D97-AF65-F5344CB8AC3E}">
        <p14:creationId xmlns:p14="http://schemas.microsoft.com/office/powerpoint/2010/main" val="2143918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51523" y="188640"/>
            <a:ext cx="7848870" cy="576064"/>
          </a:xfrm>
        </p:spPr>
        <p:txBody>
          <a:bodyPr/>
          <a:lstStyle/>
          <a:p>
            <a:r>
              <a:rPr lang="el-GR" dirty="0">
                <a:solidFill>
                  <a:srgbClr val="C00000"/>
                </a:solidFill>
              </a:rPr>
              <a:t>Ενεργειακές Ανάγκες</a:t>
            </a:r>
            <a:endParaRPr lang="en-US" dirty="0">
              <a:solidFill>
                <a:srgbClr val="C00000"/>
              </a:solidFill>
            </a:endParaRPr>
          </a:p>
        </p:txBody>
      </p:sp>
      <p:pic>
        <p:nvPicPr>
          <p:cNvPr id="4098" name="Picture 2" descr="D:\Desktop\ΠΡ. ΝΗΣΙ\PHOTOs ΤΑΞΙΔΙΟΥ\New folder\DSC_32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792" y="1052736"/>
            <a:ext cx="3411160" cy="226273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Desktop\ΠΡ. ΝΗΣΙ\PHOTOs ΤΑΞΙΔΙΟΥ\New folder\DSC_35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8" y="3501008"/>
            <a:ext cx="3402635" cy="225660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4294967295"/>
          </p:nvPr>
        </p:nvSpPr>
        <p:spPr>
          <a:xfrm>
            <a:off x="107504" y="1023101"/>
            <a:ext cx="4968554" cy="2693932"/>
          </a:xfrm>
        </p:spPr>
        <p:txBody>
          <a:bodyPr>
            <a:normAutofit fontScale="85000" lnSpcReduction="20000"/>
          </a:bodyPr>
          <a:lstStyle/>
          <a:p>
            <a:r>
              <a:rPr lang="el-GR" b="1" dirty="0"/>
              <a:t>Ηλεκτρική Ενέργεια </a:t>
            </a:r>
            <a:r>
              <a:rPr lang="el-GR" dirty="0"/>
              <a:t>από τον Τοπικό Σταθμό Παραγωγής (ΤΣΠ) της ΔΕΗ</a:t>
            </a:r>
            <a:r>
              <a:rPr lang="en-US" dirty="0"/>
              <a:t> </a:t>
            </a:r>
            <a:endParaRPr lang="el-GR" dirty="0"/>
          </a:p>
          <a:p>
            <a:r>
              <a:rPr lang="el-GR" dirty="0"/>
              <a:t>Εγκατεστημένη ισχύς </a:t>
            </a:r>
            <a:r>
              <a:rPr lang="en-US" dirty="0"/>
              <a:t>840 kW, diesel</a:t>
            </a:r>
            <a:endParaRPr lang="el-GR" dirty="0"/>
          </a:p>
          <a:p>
            <a:r>
              <a:rPr lang="el-GR" dirty="0"/>
              <a:t>Αιχμή 350 </a:t>
            </a:r>
            <a:r>
              <a:rPr lang="en-US" dirty="0"/>
              <a:t>kW </a:t>
            </a:r>
            <a:r>
              <a:rPr lang="el-GR" dirty="0"/>
              <a:t>ετήσια παραγωγή</a:t>
            </a:r>
            <a:r>
              <a:rPr lang="en-US" dirty="0"/>
              <a:t>1.2</a:t>
            </a:r>
            <a:r>
              <a:rPr lang="el-GR" dirty="0"/>
              <a:t>00</a:t>
            </a:r>
            <a:r>
              <a:rPr lang="en-US" dirty="0"/>
              <a:t> MWh/y</a:t>
            </a:r>
          </a:p>
          <a:p>
            <a:endParaRPr lang="en-US" dirty="0"/>
          </a:p>
          <a:p>
            <a:r>
              <a:rPr lang="el-GR" b="1" dirty="0"/>
              <a:t>Θέρμανση</a:t>
            </a:r>
            <a:r>
              <a:rPr lang="en-US" b="1" dirty="0"/>
              <a:t> </a:t>
            </a:r>
            <a:r>
              <a:rPr lang="el-GR" dirty="0"/>
              <a:t>με πετρέλαιο και ηλεκτρική ενέργεια,  1.000</a:t>
            </a:r>
            <a:r>
              <a:rPr lang="en-US" dirty="0"/>
              <a:t> MWh/y</a:t>
            </a:r>
          </a:p>
          <a:p>
            <a:pPr marL="45720" indent="0">
              <a:buNone/>
            </a:pPr>
            <a:endParaRPr lang="en-US" dirty="0"/>
          </a:p>
          <a:p>
            <a:r>
              <a:rPr lang="el-GR" b="1" dirty="0"/>
              <a:t>Εσωτερικές μετακινήσεις </a:t>
            </a:r>
            <a:r>
              <a:rPr lang="el-GR" dirty="0"/>
              <a:t>κυρίως με αγροτικά οχήματα</a:t>
            </a:r>
            <a:endParaRPr lang="en-US" b="1" dirty="0"/>
          </a:p>
        </p:txBody>
      </p:sp>
      <p:pic>
        <p:nvPicPr>
          <p:cNvPr id="1026" name="Picture 2" descr="ÎÏÎ¿ÏÎ­Î»ÎµÏÎ¼Î± ÎµÎ¹ÎºÏÎ½Î±Ï Î³Î¹Î± Î±Î³ÏÎ¿ÏÎ¹ÎºÎ± Î¿ÏÎ·Î¼Î±ÏÎ±"/>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933056"/>
            <a:ext cx="3672408" cy="2056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058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23529" y="152400"/>
            <a:ext cx="7698427" cy="576064"/>
          </a:xfrm>
        </p:spPr>
        <p:txBody>
          <a:bodyPr/>
          <a:lstStyle/>
          <a:p>
            <a:r>
              <a:rPr lang="el-GR" dirty="0">
                <a:solidFill>
                  <a:srgbClr val="C00000"/>
                </a:solidFill>
              </a:rPr>
              <a:t>ΠΑΡΟΥΣΑ ΕΝΕΡΓΕΙΑΚΗ ΚΑΤΑΣΤΑΣΗ</a:t>
            </a:r>
            <a:endParaRPr lang="en-US" dirty="0">
              <a:solidFill>
                <a:srgbClr val="C00000"/>
              </a:solidFill>
            </a:endParaRPr>
          </a:p>
        </p:txBody>
      </p:sp>
      <p:pic>
        <p:nvPicPr>
          <p:cNvPr id="4120" name="Picture 5" descr="Αποτέλεσμα εικόνας για diesel power generating st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5321" y="908721"/>
            <a:ext cx="1923530" cy="1420647"/>
          </a:xfrm>
          <a:prstGeom prst="rect">
            <a:avLst/>
          </a:prstGeom>
          <a:noFill/>
          <a:extLst>
            <a:ext uri="{909E8E84-426E-40DD-AFC4-6F175D3DCCD1}">
              <a14:hiddenFill xmlns:a14="http://schemas.microsoft.com/office/drawing/2010/main">
                <a:solidFill>
                  <a:srgbClr val="FFFFFF"/>
                </a:solidFill>
              </a14:hiddenFill>
            </a:ext>
          </a:extLst>
        </p:spPr>
      </p:pic>
      <p:pic>
        <p:nvPicPr>
          <p:cNvPr id="4109" name="Picture 21" descr="DSC_31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624" y="2809378"/>
            <a:ext cx="4528929" cy="2994805"/>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5"/>
          <p:cNvCxnSpPr/>
          <p:nvPr/>
        </p:nvCxnSpPr>
        <p:spPr>
          <a:xfrm>
            <a:off x="4613189" y="2176851"/>
            <a:ext cx="0" cy="1671116"/>
          </a:xfrm>
          <a:prstGeom prst="line">
            <a:avLst/>
          </a:prstGeom>
          <a:ln w="2286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ectangle 25"/>
          <p:cNvSpPr>
            <a:spLocks noChangeArrowheads="1"/>
          </p:cNvSpPr>
          <p:nvPr/>
        </p:nvSpPr>
        <p:spPr bwMode="auto">
          <a:xfrm>
            <a:off x="152401"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6"/>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27"/>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Rectangle 28"/>
          <p:cNvSpPr>
            <a:spLocks noChangeArrowheads="1"/>
          </p:cNvSpPr>
          <p:nvPr/>
        </p:nvSpPr>
        <p:spPr bwMode="auto">
          <a:xfrm>
            <a:off x="152401" y="3402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r>
            <a:br>
              <a:rPr kumimoji="0" lang="en-US" alt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b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1" name="TextBox 40"/>
          <p:cNvSpPr txBox="1"/>
          <p:nvPr/>
        </p:nvSpPr>
        <p:spPr>
          <a:xfrm>
            <a:off x="2483768" y="4453115"/>
            <a:ext cx="774580" cy="369332"/>
          </a:xfrm>
          <a:prstGeom prst="rect">
            <a:avLst/>
          </a:prstGeom>
          <a:noFill/>
        </p:spPr>
        <p:txBody>
          <a:bodyPr wrap="square" rtlCol="0">
            <a:spAutoFit/>
          </a:bodyPr>
          <a:lstStyle/>
          <a:p>
            <a:r>
              <a:rPr lang="en-US" b="1" dirty="0">
                <a:solidFill>
                  <a:schemeClr val="bg1"/>
                </a:solidFill>
              </a:rPr>
              <a:t>100%</a:t>
            </a:r>
          </a:p>
        </p:txBody>
      </p:sp>
      <p:sp>
        <p:nvSpPr>
          <p:cNvPr id="16" name="TextBox 15"/>
          <p:cNvSpPr txBox="1"/>
          <p:nvPr/>
        </p:nvSpPr>
        <p:spPr>
          <a:xfrm>
            <a:off x="4788024" y="2329366"/>
            <a:ext cx="792088" cy="369332"/>
          </a:xfrm>
          <a:prstGeom prst="rect">
            <a:avLst/>
          </a:prstGeom>
          <a:noFill/>
        </p:spPr>
        <p:txBody>
          <a:bodyPr wrap="square" rtlCol="0">
            <a:spAutoFit/>
          </a:bodyPr>
          <a:lstStyle/>
          <a:p>
            <a:r>
              <a:rPr lang="en-US" b="1" dirty="0"/>
              <a:t>100%</a:t>
            </a:r>
          </a:p>
        </p:txBody>
      </p:sp>
      <p:sp>
        <p:nvSpPr>
          <p:cNvPr id="18" name="TextBox 17"/>
          <p:cNvSpPr txBox="1"/>
          <p:nvPr/>
        </p:nvSpPr>
        <p:spPr>
          <a:xfrm>
            <a:off x="5438851" y="1018879"/>
            <a:ext cx="3024336" cy="1200329"/>
          </a:xfrm>
          <a:prstGeom prst="rect">
            <a:avLst/>
          </a:prstGeom>
          <a:noFill/>
        </p:spPr>
        <p:txBody>
          <a:bodyPr wrap="square" rtlCol="0">
            <a:spAutoFit/>
          </a:bodyPr>
          <a:lstStyle/>
          <a:p>
            <a:r>
              <a:rPr lang="el-GR" b="1" dirty="0"/>
              <a:t>Ηλεκτρισμός από ΤΣΠ της ΔΕΗ </a:t>
            </a:r>
            <a:r>
              <a:rPr lang="en-US" b="1" dirty="0"/>
              <a:t>(</a:t>
            </a:r>
            <a:r>
              <a:rPr lang="el-GR" b="1" dirty="0" err="1"/>
              <a:t>εγκ</a:t>
            </a:r>
            <a:r>
              <a:rPr lang="el-GR" b="1" dirty="0"/>
              <a:t>. 840 </a:t>
            </a:r>
            <a:r>
              <a:rPr lang="en-US" b="1" dirty="0"/>
              <a:t>kW</a:t>
            </a:r>
            <a:r>
              <a:rPr lang="el-GR" b="1" dirty="0"/>
              <a:t>)</a:t>
            </a:r>
            <a:endParaRPr lang="en-US" b="1" dirty="0"/>
          </a:p>
          <a:p>
            <a:endParaRPr lang="el-GR" b="1" dirty="0"/>
          </a:p>
          <a:p>
            <a:r>
              <a:rPr lang="el-GR" b="1" dirty="0"/>
              <a:t>Αιχμή 350</a:t>
            </a:r>
            <a:r>
              <a:rPr lang="en-US" b="1" dirty="0"/>
              <a:t> kW</a:t>
            </a:r>
            <a:r>
              <a:rPr lang="el-GR" b="1" dirty="0"/>
              <a:t>,</a:t>
            </a:r>
            <a:r>
              <a:rPr lang="en-US" b="1" dirty="0"/>
              <a:t> 1,2 </a:t>
            </a:r>
            <a:r>
              <a:rPr lang="en-US" b="1" dirty="0" err="1"/>
              <a:t>GWh</a:t>
            </a:r>
            <a:r>
              <a:rPr lang="en-US" b="1" dirty="0"/>
              <a:t>/y</a:t>
            </a:r>
          </a:p>
        </p:txBody>
      </p:sp>
      <p:grpSp>
        <p:nvGrpSpPr>
          <p:cNvPr id="10" name="Group 9"/>
          <p:cNvGrpSpPr/>
          <p:nvPr/>
        </p:nvGrpSpPr>
        <p:grpSpPr>
          <a:xfrm>
            <a:off x="6331619" y="2550746"/>
            <a:ext cx="1634767" cy="907655"/>
            <a:chOff x="955121" y="1052736"/>
            <a:chExt cx="1634767" cy="907655"/>
          </a:xfrm>
        </p:grpSpPr>
        <p:pic>
          <p:nvPicPr>
            <p:cNvPr id="28" name="Picture 27" descr="Αποτέλεσμα εικόνας για fuel boil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7" name="Straight Connector 26"/>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997926" y="3654372"/>
            <a:ext cx="1634767" cy="907655"/>
            <a:chOff x="1043608" y="2809376"/>
            <a:chExt cx="1634767" cy="907655"/>
          </a:xfrm>
        </p:grpSpPr>
        <p:pic>
          <p:nvPicPr>
            <p:cNvPr id="30" name="Picture 29" descr="Αποτέλεσμα εικόνας για fuel boil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80937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1" name="Straight Connector 30"/>
            <p:cNvCxnSpPr/>
            <p:nvPr/>
          </p:nvCxnSpPr>
          <p:spPr>
            <a:xfrm>
              <a:off x="1746869" y="3251179"/>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1008230" y="4847025"/>
            <a:ext cx="1634767" cy="907655"/>
            <a:chOff x="1043608" y="2809376"/>
            <a:chExt cx="1634767" cy="907655"/>
          </a:xfrm>
        </p:grpSpPr>
        <p:pic>
          <p:nvPicPr>
            <p:cNvPr id="33" name="Picture 32" descr="Αποτέλεσμα εικόνας για fuel boil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80937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4" name="Straight Connector 33"/>
            <p:cNvCxnSpPr/>
            <p:nvPr/>
          </p:nvCxnSpPr>
          <p:spPr>
            <a:xfrm>
              <a:off x="1746869" y="3251179"/>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6331619" y="3730127"/>
            <a:ext cx="1634767" cy="907655"/>
            <a:chOff x="955121" y="1052736"/>
            <a:chExt cx="1634767" cy="907655"/>
          </a:xfrm>
        </p:grpSpPr>
        <p:pic>
          <p:nvPicPr>
            <p:cNvPr id="42" name="Picture 41" descr="Αποτέλεσμα εικόνας για fuel boil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3" name="Straight Connector 42"/>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a:off x="6331619" y="4896529"/>
            <a:ext cx="1634767" cy="907655"/>
            <a:chOff x="955121" y="1052736"/>
            <a:chExt cx="1634767" cy="907655"/>
          </a:xfrm>
        </p:grpSpPr>
        <p:pic>
          <p:nvPicPr>
            <p:cNvPr id="45" name="Picture 44" descr="Αποτέλεσμα εικόνας για fuel boil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355" y="1052736"/>
              <a:ext cx="754533" cy="907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6" name="Straight Connector 45"/>
            <p:cNvCxnSpPr/>
            <p:nvPr/>
          </p:nvCxnSpPr>
          <p:spPr>
            <a:xfrm flipH="1">
              <a:off x="955121" y="1514401"/>
              <a:ext cx="931506"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339888" y="2180652"/>
            <a:ext cx="2578134" cy="923330"/>
          </a:xfrm>
          <a:prstGeom prst="rect">
            <a:avLst/>
          </a:prstGeom>
          <a:noFill/>
        </p:spPr>
        <p:txBody>
          <a:bodyPr wrap="square" rtlCol="0">
            <a:spAutoFit/>
          </a:bodyPr>
          <a:lstStyle/>
          <a:p>
            <a:r>
              <a:rPr lang="el-GR" b="1" dirty="0"/>
              <a:t>Κεντρικές θερμάνσεις</a:t>
            </a:r>
            <a:r>
              <a:rPr lang="en-US" b="1" dirty="0"/>
              <a:t> 1,0 </a:t>
            </a:r>
            <a:r>
              <a:rPr lang="en-US" b="1" dirty="0" err="1"/>
              <a:t>GWh</a:t>
            </a:r>
            <a:r>
              <a:rPr lang="en-US" b="1" dirty="0"/>
              <a:t>/y</a:t>
            </a:r>
          </a:p>
          <a:p>
            <a:r>
              <a:rPr lang="en-US" b="1" dirty="0"/>
              <a:t> </a:t>
            </a:r>
          </a:p>
        </p:txBody>
      </p:sp>
      <p:sp>
        <p:nvSpPr>
          <p:cNvPr id="36" name="TextBox 35"/>
          <p:cNvSpPr txBox="1"/>
          <p:nvPr/>
        </p:nvSpPr>
        <p:spPr>
          <a:xfrm>
            <a:off x="5724128" y="3469705"/>
            <a:ext cx="774580" cy="369332"/>
          </a:xfrm>
          <a:prstGeom prst="rect">
            <a:avLst/>
          </a:prstGeom>
          <a:noFill/>
        </p:spPr>
        <p:txBody>
          <a:bodyPr wrap="square" rtlCol="0">
            <a:spAutoFit/>
          </a:bodyPr>
          <a:lstStyle/>
          <a:p>
            <a:r>
              <a:rPr lang="en-US" b="1" dirty="0">
                <a:solidFill>
                  <a:schemeClr val="bg1"/>
                </a:solidFill>
              </a:rPr>
              <a:t>100%</a:t>
            </a:r>
          </a:p>
        </p:txBody>
      </p:sp>
    </p:spTree>
    <p:extLst>
      <p:ext uri="{BB962C8B-B14F-4D97-AF65-F5344CB8AC3E}">
        <p14:creationId xmlns:p14="http://schemas.microsoft.com/office/powerpoint/2010/main" val="3438318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Υπότιτλος 1">
            <a:extLst>
              <a:ext uri="{FF2B5EF4-FFF2-40B4-BE49-F238E27FC236}">
                <a16:creationId xmlns:a16="http://schemas.microsoft.com/office/drawing/2014/main" id="{2C12D90A-4533-4E6D-9020-579AE5FB1C7D}"/>
              </a:ext>
            </a:extLst>
          </p:cNvPr>
          <p:cNvSpPr>
            <a:spLocks noGrp="1"/>
          </p:cNvSpPr>
          <p:nvPr>
            <p:ph type="subTitle" idx="1"/>
          </p:nvPr>
        </p:nvSpPr>
        <p:spPr/>
        <p:txBody>
          <a:bodyPr>
            <a:normAutofit fontScale="85000" lnSpcReduction="10000"/>
          </a:bodyPr>
          <a:lstStyle/>
          <a:p>
            <a:r>
              <a:rPr lang="el-GR" dirty="0" err="1">
                <a:solidFill>
                  <a:srgbClr val="C00000"/>
                </a:solidFill>
              </a:rPr>
              <a:t>Αη</a:t>
            </a:r>
            <a:r>
              <a:rPr lang="el-GR" dirty="0">
                <a:solidFill>
                  <a:srgbClr val="C00000"/>
                </a:solidFill>
              </a:rPr>
              <a:t> </a:t>
            </a:r>
            <a:r>
              <a:rPr lang="el-GR" dirty="0" err="1">
                <a:solidFill>
                  <a:srgbClr val="C00000"/>
                </a:solidFill>
              </a:rPr>
              <a:t>Στράτης</a:t>
            </a:r>
            <a:r>
              <a:rPr lang="el-GR" dirty="0">
                <a:solidFill>
                  <a:srgbClr val="C00000"/>
                </a:solidFill>
              </a:rPr>
              <a:t> Πράσινο Νησί</a:t>
            </a:r>
            <a:r>
              <a:rPr lang="en-US" dirty="0">
                <a:solidFill>
                  <a:srgbClr val="C00000"/>
                </a:solidFill>
              </a:rPr>
              <a:t>: </a:t>
            </a:r>
            <a:r>
              <a:rPr lang="el-GR" dirty="0">
                <a:solidFill>
                  <a:srgbClr val="C00000"/>
                </a:solidFill>
              </a:rPr>
              <a:t>Παγκόσμια πρωτοτυπία </a:t>
            </a:r>
          </a:p>
        </p:txBody>
      </p:sp>
      <p:sp>
        <p:nvSpPr>
          <p:cNvPr id="4" name="TextBox 3">
            <a:extLst>
              <a:ext uri="{FF2B5EF4-FFF2-40B4-BE49-F238E27FC236}">
                <a16:creationId xmlns:a16="http://schemas.microsoft.com/office/drawing/2014/main" id="{2F632F85-6E11-453D-8B0F-24D9126CDD96}"/>
              </a:ext>
            </a:extLst>
          </p:cNvPr>
          <p:cNvSpPr txBox="1"/>
          <p:nvPr/>
        </p:nvSpPr>
        <p:spPr>
          <a:xfrm>
            <a:off x="359532" y="1268760"/>
            <a:ext cx="8424935" cy="3970318"/>
          </a:xfrm>
          <a:prstGeom prst="rect">
            <a:avLst/>
          </a:prstGeom>
          <a:noFill/>
        </p:spPr>
        <p:txBody>
          <a:bodyPr wrap="square">
            <a:spAutoFit/>
          </a:bodyPr>
          <a:lstStyle/>
          <a:p>
            <a:pPr algn="l"/>
            <a:r>
              <a:rPr lang="el-GR" dirty="0"/>
              <a:t>Για πρώτη φορά τίθεται στην πράξη ένας πολύ  υψηλός στόχος διείσδυσης ΑΠΕ (85%) σε αυτόνομο νησιωτικό σύστημα.</a:t>
            </a:r>
          </a:p>
          <a:p>
            <a:pPr lvl="1"/>
            <a:r>
              <a:rPr lang="el-GR" dirty="0">
                <a:solidFill>
                  <a:schemeClr val="accent6">
                    <a:lumMod val="75000"/>
                  </a:schemeClr>
                </a:solidFill>
              </a:rPr>
              <a:t>Εγκατάσταση συστημάτων ΑΠΕ σύνολο 1.050 </a:t>
            </a:r>
            <a:r>
              <a:rPr lang="el-GR" dirty="0" err="1">
                <a:solidFill>
                  <a:schemeClr val="accent6">
                    <a:lumMod val="75000"/>
                  </a:schemeClr>
                </a:solidFill>
              </a:rPr>
              <a:t>kW</a:t>
            </a:r>
            <a:r>
              <a:rPr lang="el-GR" dirty="0">
                <a:solidFill>
                  <a:schemeClr val="accent6">
                    <a:lumMod val="75000"/>
                  </a:schemeClr>
                </a:solidFill>
              </a:rPr>
              <a:t>  (αιολικά και Φ/Β σε αναλογία 4:1) με αποθηκευτικό σύστημα μπαταριών 2-3 </a:t>
            </a:r>
            <a:r>
              <a:rPr lang="el-GR" dirty="0" err="1">
                <a:solidFill>
                  <a:schemeClr val="accent6">
                    <a:lumMod val="75000"/>
                  </a:schemeClr>
                </a:solidFill>
              </a:rPr>
              <a:t>MWh</a:t>
            </a:r>
            <a:r>
              <a:rPr lang="el-GR" dirty="0">
                <a:solidFill>
                  <a:schemeClr val="accent6">
                    <a:lumMod val="75000"/>
                  </a:schemeClr>
                </a:solidFill>
              </a:rPr>
              <a:t> </a:t>
            </a:r>
          </a:p>
          <a:p>
            <a:pPr algn="l"/>
            <a:endParaRPr lang="el-GR" dirty="0"/>
          </a:p>
          <a:p>
            <a:r>
              <a:rPr lang="el-GR" dirty="0"/>
              <a:t>Εάν ο ΥΒΣ κάλυπτε μόνο τα υπάρχοντα ηλεκτρικά φορτία, τότε το μεγαλύτερο μέρος (περί τα 2/3). της ανανεώσιμης ενέργειας θα απορρίπτονται (</a:t>
            </a:r>
            <a:r>
              <a:rPr lang="el-GR" dirty="0" err="1"/>
              <a:t>υπερδιαστασιολογημένο</a:t>
            </a:r>
            <a:r>
              <a:rPr lang="el-GR" dirty="0"/>
              <a:t> σύστημα) παραμένει ανεκμετάλλευτο</a:t>
            </a:r>
          </a:p>
          <a:p>
            <a:pPr lvl="1"/>
            <a:r>
              <a:rPr lang="el-GR" dirty="0">
                <a:solidFill>
                  <a:schemeClr val="accent6">
                    <a:lumMod val="75000"/>
                  </a:schemeClr>
                </a:solidFill>
              </a:rPr>
              <a:t>Έτσι γεννήθηκε η ιδέα της τηλεθέρμανσης από ΑΠΕ, η οποία θα αξιοποιεί την περίσσεια ηλεκτρικής ενέργειας των ΑΠΕ για θέρμανση νερού μέσω ηλεκτρικών λεβήτων  και ενσωματώθηκε στο έργο ένα ολοκληρωμένο σύστημα τηλεθέρμανσης επεκτείνοντας ταυτόχρονα τον στόχο για τις ΑΠΕ και στην θερμική ενέργεια. </a:t>
            </a:r>
          </a:p>
          <a:p>
            <a:pPr algn="l"/>
            <a:endParaRPr lang="el-GR" dirty="0"/>
          </a:p>
        </p:txBody>
      </p:sp>
    </p:spTree>
    <p:extLst>
      <p:ext uri="{BB962C8B-B14F-4D97-AF65-F5344CB8AC3E}">
        <p14:creationId xmlns:p14="http://schemas.microsoft.com/office/powerpoint/2010/main" val="32688977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db2004145gl">
  <a:themeElements>
    <a:clrScheme name="1_cdb2004145gl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fontScheme name="1_cdb2004145g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db2004145gl 1">
        <a:dk1>
          <a:srgbClr val="000066"/>
        </a:dk1>
        <a:lt1>
          <a:srgbClr val="FFFFFF"/>
        </a:lt1>
        <a:dk2>
          <a:srgbClr val="40297B"/>
        </a:dk2>
        <a:lt2>
          <a:srgbClr val="DDDDDD"/>
        </a:lt2>
        <a:accent1>
          <a:srgbClr val="35978E"/>
        </a:accent1>
        <a:accent2>
          <a:srgbClr val="1E86E4"/>
        </a:accent2>
        <a:accent3>
          <a:srgbClr val="FFFFFF"/>
        </a:accent3>
        <a:accent4>
          <a:srgbClr val="000056"/>
        </a:accent4>
        <a:accent5>
          <a:srgbClr val="AEC9C6"/>
        </a:accent5>
        <a:accent6>
          <a:srgbClr val="1A79CF"/>
        </a:accent6>
        <a:hlink>
          <a:srgbClr val="9CAA32"/>
        </a:hlink>
        <a:folHlink>
          <a:srgbClr val="ACB3D0"/>
        </a:folHlink>
      </a:clrScheme>
      <a:clrMap bg1="lt1" tx1="dk1" bg2="lt2" tx2="dk2" accent1="accent1" accent2="accent2" accent3="accent3" accent4="accent4" accent5="accent5" accent6="accent6" hlink="hlink" folHlink="folHlink"/>
    </a:extraClrScheme>
    <a:extraClrScheme>
      <a:clrScheme name="1_cdb2004145gl 2">
        <a:dk1>
          <a:srgbClr val="000066"/>
        </a:dk1>
        <a:lt1>
          <a:srgbClr val="FFFFFF"/>
        </a:lt1>
        <a:dk2>
          <a:srgbClr val="0F5ABD"/>
        </a:dk2>
        <a:lt2>
          <a:srgbClr val="DDDDDD"/>
        </a:lt2>
        <a:accent1>
          <a:srgbClr val="7061C9"/>
        </a:accent1>
        <a:accent2>
          <a:srgbClr val="53BB9B"/>
        </a:accent2>
        <a:accent3>
          <a:srgbClr val="FFFFFF"/>
        </a:accent3>
        <a:accent4>
          <a:srgbClr val="000056"/>
        </a:accent4>
        <a:accent5>
          <a:srgbClr val="BBB7E1"/>
        </a:accent5>
        <a:accent6>
          <a:srgbClr val="4AA98C"/>
        </a:accent6>
        <a:hlink>
          <a:srgbClr val="57B2D7"/>
        </a:hlink>
        <a:folHlink>
          <a:srgbClr val="BCC8AC"/>
        </a:folHlink>
      </a:clrScheme>
      <a:clrMap bg1="lt1" tx1="dk1" bg2="lt2" tx2="dk2" accent1="accent1" accent2="accent2" accent3="accent3" accent4="accent4" accent5="accent5" accent6="accent6" hlink="hlink" folHlink="folHlink"/>
    </a:extraClrScheme>
    <a:extraClrScheme>
      <a:clrScheme name="1_cdb2004145gl 3">
        <a:dk1>
          <a:srgbClr val="003366"/>
        </a:dk1>
        <a:lt1>
          <a:srgbClr val="FFFFFF"/>
        </a:lt1>
        <a:dk2>
          <a:srgbClr val="99190B"/>
        </a:dk2>
        <a:lt2>
          <a:srgbClr val="DDDDDD"/>
        </a:lt2>
        <a:accent1>
          <a:srgbClr val="1F63AD"/>
        </a:accent1>
        <a:accent2>
          <a:srgbClr val="D28302"/>
        </a:accent2>
        <a:accent3>
          <a:srgbClr val="FFFFFF"/>
        </a:accent3>
        <a:accent4>
          <a:srgbClr val="002A56"/>
        </a:accent4>
        <a:accent5>
          <a:srgbClr val="ABB7D3"/>
        </a:accent5>
        <a:accent6>
          <a:srgbClr val="BE7602"/>
        </a:accent6>
        <a:hlink>
          <a:srgbClr val="3CA051"/>
        </a:hlink>
        <a:folHlink>
          <a:srgbClr val="97ADB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9553</TotalTime>
  <Words>2333</Words>
  <Application>Microsoft Office PowerPoint</Application>
  <PresentationFormat>On-screen Show (4:3)</PresentationFormat>
  <Paragraphs>315</Paragraphs>
  <Slides>37</Slides>
  <Notes>6</Notes>
  <HiddenSlides>1</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37</vt:i4>
      </vt:variant>
    </vt:vector>
  </HeadingPairs>
  <TitlesOfParts>
    <vt:vector size="48" baseType="lpstr">
      <vt:lpstr>Arial</vt:lpstr>
      <vt:lpstr>Calibri</vt:lpstr>
      <vt:lpstr>Calibri Light</vt:lpstr>
      <vt:lpstr>Symbol</vt:lpstr>
      <vt:lpstr>Times New Roman</vt:lpstr>
      <vt:lpstr>Verdana</vt:lpstr>
      <vt:lpstr>Wingdings</vt:lpstr>
      <vt:lpstr>Perspective</vt:lpstr>
      <vt:lpstr>1_Προσαρμοσμένη σχεδίαση</vt:lpstr>
      <vt:lpstr>1_cdb2004145gl</vt:lpstr>
      <vt:lpstr>Document</vt:lpstr>
      <vt:lpstr>   100% διείσδυση ΑΠΕ για ενεργειακά αυτόνομα συστήματα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Πράσινη Πιλοτική Αστική Γειτονιά: Γιατί; </vt:lpstr>
      <vt:lpstr>PowerPoint Presentation</vt:lpstr>
      <vt:lpstr>PowerPoint Presentation</vt:lpstr>
      <vt:lpstr>Πράσινη Πιλοτική Γειτονιά στο Δήμο Αγίας Βαρβάρας Κατασκευαστικό Έργο  Ενεργειακή Αναβάθμιση 4 πολυκατοικιών και του περιβάλλοντος χώρου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GREENING AN ISLAND</dc:title>
  <dc:creator>pzorlos</dc:creator>
  <cp:keywords>ΓΕΝΙΚΑ ΑΥΓ 2019</cp:keywords>
  <cp:lastModifiedBy>Uknown</cp:lastModifiedBy>
  <cp:revision>611</cp:revision>
  <dcterms:created xsi:type="dcterms:W3CDTF">2017-08-27T08:54:31Z</dcterms:created>
  <dcterms:modified xsi:type="dcterms:W3CDTF">2022-06-07T07:41:57Z</dcterms:modified>
</cp:coreProperties>
</file>